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22"/>
  </p:notesMasterIdLst>
  <p:sldIdLst>
    <p:sldId id="257" r:id="rId2"/>
    <p:sldId id="258" r:id="rId3"/>
    <p:sldId id="259" r:id="rId4"/>
    <p:sldId id="260" r:id="rId5"/>
    <p:sldId id="261" r:id="rId6"/>
    <p:sldId id="262" r:id="rId7"/>
    <p:sldId id="263" r:id="rId8"/>
    <p:sldId id="264" r:id="rId9"/>
    <p:sldId id="276"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56C19E-AE4A-4036-9FA3-44D2552B01B0}" type="datetimeFigureOut">
              <a:rPr lang="tr-TR" smtClean="0"/>
              <a:t>20.09.2019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4FC004-FDD6-4E07-92C9-28DBA206E88C}" type="slidenum">
              <a:rPr lang="tr-TR" smtClean="0"/>
              <a:t>‹#›</a:t>
            </a:fld>
            <a:endParaRPr lang="tr-TR"/>
          </a:p>
        </p:txBody>
      </p:sp>
    </p:spTree>
    <p:extLst>
      <p:ext uri="{BB962C8B-B14F-4D97-AF65-F5344CB8AC3E}">
        <p14:creationId xmlns:p14="http://schemas.microsoft.com/office/powerpoint/2010/main" val="2489214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04FC004-FDD6-4E07-92C9-28DBA206E88C}" type="slidenum">
              <a:rPr lang="tr-TR" smtClean="0"/>
              <a:t>2</a:t>
            </a:fld>
            <a:endParaRPr lang="tr-TR"/>
          </a:p>
        </p:txBody>
      </p:sp>
    </p:spTree>
    <p:extLst>
      <p:ext uri="{BB962C8B-B14F-4D97-AF65-F5344CB8AC3E}">
        <p14:creationId xmlns:p14="http://schemas.microsoft.com/office/powerpoint/2010/main" val="793493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9F89B5D-4694-4CB0-944B-3384C8EEE30A}" type="datetimeFigureOut">
              <a:rPr lang="tr-TR" smtClean="0"/>
              <a:t>20.09.2019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13006CB-C41D-4D63-941A-28FC4693706C}" type="slidenum">
              <a:rPr lang="tr-TR" smtClean="0"/>
              <a:t>‹#›</a:t>
            </a:fld>
            <a:endParaRPr lang="tr-TR"/>
          </a:p>
        </p:txBody>
      </p:sp>
    </p:spTree>
    <p:extLst>
      <p:ext uri="{BB962C8B-B14F-4D97-AF65-F5344CB8AC3E}">
        <p14:creationId xmlns:p14="http://schemas.microsoft.com/office/powerpoint/2010/main" val="15843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9F89B5D-4694-4CB0-944B-3384C8EEE30A}" type="datetimeFigureOut">
              <a:rPr lang="tr-TR" smtClean="0"/>
              <a:t>20.09.2019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3006CB-C41D-4D63-941A-28FC4693706C}" type="slidenum">
              <a:rPr lang="tr-TR" smtClean="0"/>
              <a:t>‹#›</a:t>
            </a:fld>
            <a:endParaRPr lang="tr-TR"/>
          </a:p>
        </p:txBody>
      </p:sp>
    </p:spTree>
    <p:extLst>
      <p:ext uri="{BB962C8B-B14F-4D97-AF65-F5344CB8AC3E}">
        <p14:creationId xmlns:p14="http://schemas.microsoft.com/office/powerpoint/2010/main" val="2988973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9F89B5D-4694-4CB0-944B-3384C8EEE30A}" type="datetimeFigureOut">
              <a:rPr lang="tr-TR" smtClean="0"/>
              <a:t>20.09.2019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3006CB-C41D-4D63-941A-28FC4693706C}"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3904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9F89B5D-4694-4CB0-944B-3384C8EEE30A}" type="datetimeFigureOut">
              <a:rPr lang="tr-TR" smtClean="0"/>
              <a:t>20.09.2019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3006CB-C41D-4D63-941A-28FC4693706C}" type="slidenum">
              <a:rPr lang="tr-TR" smtClean="0"/>
              <a:t>‹#›</a:t>
            </a:fld>
            <a:endParaRPr lang="tr-TR"/>
          </a:p>
        </p:txBody>
      </p:sp>
    </p:spTree>
    <p:extLst>
      <p:ext uri="{BB962C8B-B14F-4D97-AF65-F5344CB8AC3E}">
        <p14:creationId xmlns:p14="http://schemas.microsoft.com/office/powerpoint/2010/main" val="2218514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9F89B5D-4694-4CB0-944B-3384C8EEE30A}" type="datetimeFigureOut">
              <a:rPr lang="tr-TR" smtClean="0"/>
              <a:t>20.09.2019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3006CB-C41D-4D63-941A-28FC4693706C}"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94269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9F89B5D-4694-4CB0-944B-3384C8EEE30A}" type="datetimeFigureOut">
              <a:rPr lang="tr-TR" smtClean="0"/>
              <a:t>20.09.2019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3006CB-C41D-4D63-941A-28FC4693706C}" type="slidenum">
              <a:rPr lang="tr-TR" smtClean="0"/>
              <a:t>‹#›</a:t>
            </a:fld>
            <a:endParaRPr lang="tr-TR"/>
          </a:p>
        </p:txBody>
      </p:sp>
    </p:spTree>
    <p:extLst>
      <p:ext uri="{BB962C8B-B14F-4D97-AF65-F5344CB8AC3E}">
        <p14:creationId xmlns:p14="http://schemas.microsoft.com/office/powerpoint/2010/main" val="3540278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9F89B5D-4694-4CB0-944B-3384C8EEE30A}" type="datetimeFigureOut">
              <a:rPr lang="tr-TR" smtClean="0"/>
              <a:t>20.09.2019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3006CB-C41D-4D63-941A-28FC4693706C}" type="slidenum">
              <a:rPr lang="tr-TR" smtClean="0"/>
              <a:t>‹#›</a:t>
            </a:fld>
            <a:endParaRPr lang="tr-TR"/>
          </a:p>
        </p:txBody>
      </p:sp>
    </p:spTree>
    <p:extLst>
      <p:ext uri="{BB962C8B-B14F-4D97-AF65-F5344CB8AC3E}">
        <p14:creationId xmlns:p14="http://schemas.microsoft.com/office/powerpoint/2010/main" val="1920678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9F89B5D-4694-4CB0-944B-3384C8EEE30A}" type="datetimeFigureOut">
              <a:rPr lang="tr-TR" smtClean="0"/>
              <a:t>20.09.2019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3006CB-C41D-4D63-941A-28FC4693706C}" type="slidenum">
              <a:rPr lang="tr-TR" smtClean="0"/>
              <a:t>‹#›</a:t>
            </a:fld>
            <a:endParaRPr lang="tr-TR"/>
          </a:p>
        </p:txBody>
      </p:sp>
    </p:spTree>
    <p:extLst>
      <p:ext uri="{BB962C8B-B14F-4D97-AF65-F5344CB8AC3E}">
        <p14:creationId xmlns:p14="http://schemas.microsoft.com/office/powerpoint/2010/main" val="2335884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9F89B5D-4694-4CB0-944B-3384C8EEE30A}" type="datetimeFigureOut">
              <a:rPr lang="tr-TR" smtClean="0"/>
              <a:t>20.09.2019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3006CB-C41D-4D63-941A-28FC4693706C}" type="slidenum">
              <a:rPr lang="tr-TR" smtClean="0"/>
              <a:t>‹#›</a:t>
            </a:fld>
            <a:endParaRPr lang="tr-TR"/>
          </a:p>
        </p:txBody>
      </p:sp>
    </p:spTree>
    <p:extLst>
      <p:ext uri="{BB962C8B-B14F-4D97-AF65-F5344CB8AC3E}">
        <p14:creationId xmlns:p14="http://schemas.microsoft.com/office/powerpoint/2010/main" val="736352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9F89B5D-4694-4CB0-944B-3384C8EEE30A}" type="datetimeFigureOut">
              <a:rPr lang="tr-TR" smtClean="0"/>
              <a:t>20.09.2019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3006CB-C41D-4D63-941A-28FC4693706C}" type="slidenum">
              <a:rPr lang="tr-TR" smtClean="0"/>
              <a:t>‹#›</a:t>
            </a:fld>
            <a:endParaRPr lang="tr-TR"/>
          </a:p>
        </p:txBody>
      </p:sp>
    </p:spTree>
    <p:extLst>
      <p:ext uri="{BB962C8B-B14F-4D97-AF65-F5344CB8AC3E}">
        <p14:creationId xmlns:p14="http://schemas.microsoft.com/office/powerpoint/2010/main" val="82316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9F89B5D-4694-4CB0-944B-3384C8EEE30A}" type="datetimeFigureOut">
              <a:rPr lang="tr-TR" smtClean="0"/>
              <a:t>20.09.2019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13006CB-C41D-4D63-941A-28FC4693706C}" type="slidenum">
              <a:rPr lang="tr-TR" smtClean="0"/>
              <a:t>‹#›</a:t>
            </a:fld>
            <a:endParaRPr lang="tr-TR"/>
          </a:p>
        </p:txBody>
      </p:sp>
    </p:spTree>
    <p:extLst>
      <p:ext uri="{BB962C8B-B14F-4D97-AF65-F5344CB8AC3E}">
        <p14:creationId xmlns:p14="http://schemas.microsoft.com/office/powerpoint/2010/main" val="1395979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9F89B5D-4694-4CB0-944B-3384C8EEE30A}" type="datetimeFigureOut">
              <a:rPr lang="tr-TR" smtClean="0"/>
              <a:t>20.09.2019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13006CB-C41D-4D63-941A-28FC4693706C}" type="slidenum">
              <a:rPr lang="tr-TR" smtClean="0"/>
              <a:t>‹#›</a:t>
            </a:fld>
            <a:endParaRPr lang="tr-TR"/>
          </a:p>
        </p:txBody>
      </p:sp>
    </p:spTree>
    <p:extLst>
      <p:ext uri="{BB962C8B-B14F-4D97-AF65-F5344CB8AC3E}">
        <p14:creationId xmlns:p14="http://schemas.microsoft.com/office/powerpoint/2010/main" val="1077528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9F89B5D-4694-4CB0-944B-3384C8EEE30A}" type="datetimeFigureOut">
              <a:rPr lang="tr-TR" smtClean="0"/>
              <a:t>20.09.2019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13006CB-C41D-4D63-941A-28FC4693706C}" type="slidenum">
              <a:rPr lang="tr-TR" smtClean="0"/>
              <a:t>‹#›</a:t>
            </a:fld>
            <a:endParaRPr lang="tr-TR"/>
          </a:p>
        </p:txBody>
      </p:sp>
    </p:spTree>
    <p:extLst>
      <p:ext uri="{BB962C8B-B14F-4D97-AF65-F5344CB8AC3E}">
        <p14:creationId xmlns:p14="http://schemas.microsoft.com/office/powerpoint/2010/main" val="1368845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F89B5D-4694-4CB0-944B-3384C8EEE30A}" type="datetimeFigureOut">
              <a:rPr lang="tr-TR" smtClean="0"/>
              <a:t>20.09.2019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13006CB-C41D-4D63-941A-28FC4693706C}" type="slidenum">
              <a:rPr lang="tr-TR" smtClean="0"/>
              <a:t>‹#›</a:t>
            </a:fld>
            <a:endParaRPr lang="tr-TR"/>
          </a:p>
        </p:txBody>
      </p:sp>
    </p:spTree>
    <p:extLst>
      <p:ext uri="{BB962C8B-B14F-4D97-AF65-F5344CB8AC3E}">
        <p14:creationId xmlns:p14="http://schemas.microsoft.com/office/powerpoint/2010/main" val="1519069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9F89B5D-4694-4CB0-944B-3384C8EEE30A}" type="datetimeFigureOut">
              <a:rPr lang="tr-TR" smtClean="0"/>
              <a:t>20.09.2019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13006CB-C41D-4D63-941A-28FC4693706C}" type="slidenum">
              <a:rPr lang="tr-TR" smtClean="0"/>
              <a:t>‹#›</a:t>
            </a:fld>
            <a:endParaRPr lang="tr-TR"/>
          </a:p>
        </p:txBody>
      </p:sp>
    </p:spTree>
    <p:extLst>
      <p:ext uri="{BB962C8B-B14F-4D97-AF65-F5344CB8AC3E}">
        <p14:creationId xmlns:p14="http://schemas.microsoft.com/office/powerpoint/2010/main" val="1708824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9F89B5D-4694-4CB0-944B-3384C8EEE30A}" type="datetimeFigureOut">
              <a:rPr lang="tr-TR" smtClean="0"/>
              <a:t>20.09.2019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3006CB-C41D-4D63-941A-28FC4693706C}" type="slidenum">
              <a:rPr lang="tr-TR" smtClean="0"/>
              <a:t>‹#›</a:t>
            </a:fld>
            <a:endParaRPr lang="tr-TR"/>
          </a:p>
        </p:txBody>
      </p:sp>
    </p:spTree>
    <p:extLst>
      <p:ext uri="{BB962C8B-B14F-4D97-AF65-F5344CB8AC3E}">
        <p14:creationId xmlns:p14="http://schemas.microsoft.com/office/powerpoint/2010/main" val="3172798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9F89B5D-4694-4CB0-944B-3384C8EEE30A}" type="datetimeFigureOut">
              <a:rPr lang="tr-TR" smtClean="0"/>
              <a:t>20.09.2019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13006CB-C41D-4D63-941A-28FC4693706C}" type="slidenum">
              <a:rPr lang="tr-TR" smtClean="0"/>
              <a:t>‹#›</a:t>
            </a:fld>
            <a:endParaRPr lang="tr-TR"/>
          </a:p>
        </p:txBody>
      </p:sp>
    </p:spTree>
    <p:extLst>
      <p:ext uri="{BB962C8B-B14F-4D97-AF65-F5344CB8AC3E}">
        <p14:creationId xmlns:p14="http://schemas.microsoft.com/office/powerpoint/2010/main" val="3638497943"/>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5446" y="1045855"/>
            <a:ext cx="10515600" cy="4337825"/>
          </a:xfrm>
        </p:spPr>
        <p:txBody>
          <a:bodyPr>
            <a:normAutofit/>
          </a:bodyPr>
          <a:lstStyle/>
          <a:p>
            <a:pPr algn="ctr"/>
            <a:r>
              <a:rPr lang="tr-TR" sz="6000" b="1" dirty="0" smtClean="0"/>
              <a:t>   </a:t>
            </a:r>
            <a:br>
              <a:rPr lang="tr-TR" sz="6000" b="1" dirty="0" smtClean="0"/>
            </a:br>
            <a:r>
              <a:rPr lang="tr-TR" sz="6000" b="1" dirty="0"/>
              <a:t> </a:t>
            </a:r>
            <a:r>
              <a:rPr lang="tr-TR" sz="6000" b="1" dirty="0" smtClean="0"/>
              <a:t> EĞİTİM-ÖĞRETİM PROGRAMI HAZIRLAMA VE GÜNCELLEME </a:t>
            </a:r>
            <a:r>
              <a:rPr lang="tr-TR" sz="6000" b="1" dirty="0" smtClean="0"/>
              <a:t/>
            </a:r>
            <a:br>
              <a:rPr lang="tr-TR" sz="6000" b="1" dirty="0" smtClean="0"/>
            </a:br>
            <a:r>
              <a:rPr lang="tr-TR" b="1" dirty="0" smtClean="0"/>
              <a:t>Sunum : </a:t>
            </a:r>
            <a:r>
              <a:rPr lang="tr-TR" sz="3200" b="1" dirty="0" smtClean="0"/>
              <a:t>Öğrenci İşleri Daire Başkanlığı</a:t>
            </a:r>
            <a:endParaRPr lang="tr-TR" sz="6000" b="1"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5293" y="292224"/>
            <a:ext cx="1695659" cy="2738615"/>
          </a:xfrm>
          <a:prstGeom prst="rect">
            <a:avLst/>
          </a:prstGeom>
        </p:spPr>
      </p:pic>
    </p:spTree>
    <p:extLst>
      <p:ext uri="{BB962C8B-B14F-4D97-AF65-F5344CB8AC3E}">
        <p14:creationId xmlns:p14="http://schemas.microsoft.com/office/powerpoint/2010/main" val="1123435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Ders Kodları</a:t>
            </a:r>
            <a:r>
              <a:rPr lang="tr-TR" dirty="0"/>
              <a:t/>
            </a:r>
            <a:br>
              <a:rPr lang="tr-TR" dirty="0"/>
            </a:br>
            <a:endParaRPr lang="tr-TR" dirty="0"/>
          </a:p>
        </p:txBody>
      </p:sp>
      <p:sp>
        <p:nvSpPr>
          <p:cNvPr id="3" name="İçerik Yer Tutucusu 2"/>
          <p:cNvSpPr>
            <a:spLocks noGrp="1"/>
          </p:cNvSpPr>
          <p:nvPr>
            <p:ph idx="1"/>
          </p:nvPr>
        </p:nvSpPr>
        <p:spPr>
          <a:xfrm>
            <a:off x="838200" y="1304693"/>
            <a:ext cx="10515600" cy="4872270"/>
          </a:xfrm>
        </p:spPr>
        <p:txBody>
          <a:bodyPr>
            <a:normAutofit fontScale="92500"/>
          </a:bodyPr>
          <a:lstStyle/>
          <a:p>
            <a:pPr marL="0" indent="0">
              <a:buNone/>
            </a:pPr>
            <a:r>
              <a:rPr lang="tr-TR" sz="2200" dirty="0">
                <a:solidFill>
                  <a:schemeClr val="tx1"/>
                </a:solidFill>
              </a:rPr>
              <a:t>Derslerin Ait Olduğu </a:t>
            </a:r>
            <a:r>
              <a:rPr lang="tr-TR" sz="2200" dirty="0" err="1">
                <a:solidFill>
                  <a:schemeClr val="tx1"/>
                </a:solidFill>
              </a:rPr>
              <a:t>Bölüm,Yıl</a:t>
            </a:r>
            <a:r>
              <a:rPr lang="tr-TR" sz="2200" dirty="0">
                <a:solidFill>
                  <a:schemeClr val="tx1"/>
                </a:solidFill>
              </a:rPr>
              <a:t>- Yarıyıl ve Türü hakkında bilgi verir. </a:t>
            </a:r>
          </a:p>
          <a:p>
            <a:pPr marL="0" indent="0">
              <a:buNone/>
            </a:pPr>
            <a:r>
              <a:rPr lang="tr-TR" sz="2200" b="1" dirty="0">
                <a:solidFill>
                  <a:schemeClr val="tx1"/>
                </a:solidFill>
              </a:rPr>
              <a:t>KON 1003 Genel Turizm</a:t>
            </a:r>
            <a:r>
              <a:rPr lang="tr-TR" sz="2200" dirty="0">
                <a:solidFill>
                  <a:schemeClr val="tx1"/>
                </a:solidFill>
              </a:rPr>
              <a:t>  dersi Konaklama İşletmeciliği  Bölümü 1. Sınıf  1. Yarıyılı zorunlu </a:t>
            </a:r>
            <a:r>
              <a:rPr lang="tr-TR" sz="2200" dirty="0" smtClean="0">
                <a:solidFill>
                  <a:schemeClr val="tx1"/>
                </a:solidFill>
              </a:rPr>
              <a:t>dersidir.</a:t>
            </a:r>
          </a:p>
          <a:p>
            <a:pPr marL="0" indent="0">
              <a:buNone/>
            </a:pPr>
            <a:endParaRPr lang="tr-TR" sz="2200" b="1" dirty="0" smtClean="0">
              <a:solidFill>
                <a:schemeClr val="tx1"/>
              </a:solidFill>
            </a:endParaRPr>
          </a:p>
          <a:p>
            <a:pPr marL="0" indent="0">
              <a:buNone/>
            </a:pPr>
            <a:r>
              <a:rPr lang="tr-TR" sz="2200" b="1" dirty="0" smtClean="0">
                <a:solidFill>
                  <a:schemeClr val="tx1"/>
                </a:solidFill>
              </a:rPr>
              <a:t>YİŞ 3508 Uluslararası Mutfaklar</a:t>
            </a:r>
            <a:r>
              <a:rPr lang="tr-TR" sz="2200" dirty="0" smtClean="0">
                <a:solidFill>
                  <a:schemeClr val="tx1"/>
                </a:solidFill>
              </a:rPr>
              <a:t> Yiyecek ve İçecek İşletmeciliği Bölümü 3. Sınıf 6. Yarıyılı seçmeli dersidir.</a:t>
            </a:r>
          </a:p>
          <a:p>
            <a:pPr marL="0" indent="0">
              <a:buNone/>
            </a:pPr>
            <a:endParaRPr lang="tr-TR" sz="2200" b="1" dirty="0" smtClean="0">
              <a:solidFill>
                <a:schemeClr val="tx1"/>
              </a:solidFill>
            </a:endParaRPr>
          </a:p>
          <a:p>
            <a:pPr marL="0" indent="0">
              <a:buNone/>
            </a:pPr>
            <a:r>
              <a:rPr lang="tr-TR" sz="2200" b="1" dirty="0" smtClean="0">
                <a:solidFill>
                  <a:schemeClr val="tx1"/>
                </a:solidFill>
              </a:rPr>
              <a:t>SYH </a:t>
            </a:r>
            <a:r>
              <a:rPr lang="tr-TR" sz="2200" b="1" dirty="0">
                <a:solidFill>
                  <a:schemeClr val="tx1"/>
                </a:solidFill>
              </a:rPr>
              <a:t>2802 Turizm Pazarlaması</a:t>
            </a:r>
            <a:r>
              <a:rPr lang="tr-TR" sz="2200" dirty="0">
                <a:solidFill>
                  <a:schemeClr val="tx1"/>
                </a:solidFill>
              </a:rPr>
              <a:t> Seyahat İşletmeciliği Bölümünün diğer Bölümlerin 2. Sınıf 4. Yarıyıla servis ettiği zorunlu derstir.</a:t>
            </a:r>
          </a:p>
          <a:p>
            <a:pPr marL="0" indent="0">
              <a:buNone/>
            </a:pPr>
            <a:endParaRPr lang="tr-TR" sz="2200" b="1" dirty="0" smtClean="0">
              <a:solidFill>
                <a:schemeClr val="tx1"/>
              </a:solidFill>
            </a:endParaRPr>
          </a:p>
          <a:p>
            <a:pPr marL="0" indent="0">
              <a:buNone/>
            </a:pPr>
            <a:r>
              <a:rPr lang="tr-TR" sz="2200" b="1" dirty="0" smtClean="0">
                <a:solidFill>
                  <a:schemeClr val="tx1"/>
                </a:solidFill>
              </a:rPr>
              <a:t>KON </a:t>
            </a:r>
            <a:r>
              <a:rPr lang="tr-TR" sz="2200" b="1" dirty="0">
                <a:solidFill>
                  <a:schemeClr val="tx1"/>
                </a:solidFill>
              </a:rPr>
              <a:t>2904 Turizm İşletmelerinde İletişim ve Müşteri İlişkileri</a:t>
            </a:r>
            <a:r>
              <a:rPr lang="tr-TR" sz="2200" dirty="0">
                <a:solidFill>
                  <a:schemeClr val="tx1"/>
                </a:solidFill>
              </a:rPr>
              <a:t> Konaklama İşletmeciliği Bölümünün diğer Bölümlerin 2. Sınıf 4. Yarıyıla servis ettiği seçmeli derstir.</a:t>
            </a:r>
          </a:p>
          <a:p>
            <a:endParaRPr lang="tr-TR" dirty="0"/>
          </a:p>
        </p:txBody>
      </p:sp>
    </p:spTree>
    <p:extLst>
      <p:ext uri="{BB962C8B-B14F-4D97-AF65-F5344CB8AC3E}">
        <p14:creationId xmlns:p14="http://schemas.microsoft.com/office/powerpoint/2010/main" val="3850853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Öğrenme Kazanımları Nedir?</a:t>
            </a:r>
            <a:br>
              <a:rPr lang="tr-TR" b="1" dirty="0"/>
            </a:br>
            <a:endParaRPr lang="tr-TR" dirty="0"/>
          </a:p>
        </p:txBody>
      </p:sp>
      <p:sp>
        <p:nvSpPr>
          <p:cNvPr id="3" name="İçerik Yer Tutucusu 2"/>
          <p:cNvSpPr>
            <a:spLocks noGrp="1"/>
          </p:cNvSpPr>
          <p:nvPr>
            <p:ph idx="1"/>
          </p:nvPr>
        </p:nvSpPr>
        <p:spPr>
          <a:xfrm>
            <a:off x="1282390" y="2133600"/>
            <a:ext cx="10222222" cy="3777622"/>
          </a:xfrm>
        </p:spPr>
        <p:txBody>
          <a:bodyPr/>
          <a:lstStyle/>
          <a:p>
            <a:pPr marL="0" indent="0">
              <a:buNone/>
            </a:pPr>
            <a:r>
              <a:rPr lang="tr-TR" sz="2200" dirty="0">
                <a:solidFill>
                  <a:schemeClr val="tx1"/>
                </a:solidFill>
              </a:rPr>
              <a:t>“Öğrenme kazanımı, bir öğrenme sürecin tamamlanmasının ardından öğrenenin </a:t>
            </a:r>
            <a:r>
              <a:rPr lang="tr-TR" sz="2200" b="1" dirty="0">
                <a:solidFill>
                  <a:schemeClr val="tx1"/>
                </a:solidFill>
              </a:rPr>
              <a:t>neleri bileceğinin, neleri kavrayacağının ve neleri yapabileceğinin </a:t>
            </a:r>
            <a:r>
              <a:rPr lang="tr-TR" sz="2200" dirty="0">
                <a:solidFill>
                  <a:schemeClr val="tx1"/>
                </a:solidFill>
              </a:rPr>
              <a:t>açık gözlenebilir ve ölçülebilir biçimde tanımlanmasıdır”. </a:t>
            </a:r>
            <a:r>
              <a:rPr lang="tr-TR" sz="2200" b="1" dirty="0">
                <a:solidFill>
                  <a:schemeClr val="tx1"/>
                </a:solidFill>
              </a:rPr>
              <a:t>Öğrenme kazanımları </a:t>
            </a:r>
            <a:r>
              <a:rPr lang="tr-TR" sz="2200" dirty="0">
                <a:solidFill>
                  <a:schemeClr val="tx1"/>
                </a:solidFill>
              </a:rPr>
              <a:t>öğretmek temelli bakış açısından </a:t>
            </a:r>
            <a:r>
              <a:rPr lang="tr-TR" sz="2200" b="1" dirty="0">
                <a:solidFill>
                  <a:schemeClr val="tx1"/>
                </a:solidFill>
              </a:rPr>
              <a:t>öğrenme temelli </a:t>
            </a:r>
            <a:r>
              <a:rPr lang="tr-TR" sz="2200" dirty="0">
                <a:solidFill>
                  <a:schemeClr val="tx1"/>
                </a:solidFill>
              </a:rPr>
              <a:t>bir anlayışa dönüşümü vurgular. Dahası öğrenme sürecinin </a:t>
            </a:r>
            <a:r>
              <a:rPr lang="tr-TR" sz="2200" b="1" dirty="0">
                <a:solidFill>
                  <a:schemeClr val="tx1"/>
                </a:solidFill>
              </a:rPr>
              <a:t>öğrenci temelli </a:t>
            </a:r>
            <a:r>
              <a:rPr lang="tr-TR" sz="2200" dirty="0">
                <a:solidFill>
                  <a:schemeClr val="tx1"/>
                </a:solidFill>
              </a:rPr>
              <a:t>olarak tasarlanmasına yol açar. Ayrıca, öğrencilere, süreçte onlardan ne beklendiği hakkında fikir verir.</a:t>
            </a:r>
          </a:p>
          <a:p>
            <a:pPr marL="0" indent="0">
              <a:buNone/>
            </a:pPr>
            <a:endParaRPr lang="tr-TR" dirty="0">
              <a:solidFill>
                <a:schemeClr val="tx1"/>
              </a:solidFill>
            </a:endParaRPr>
          </a:p>
        </p:txBody>
      </p:sp>
    </p:spTree>
    <p:extLst>
      <p:ext uri="{BB962C8B-B14F-4D97-AF65-F5344CB8AC3E}">
        <p14:creationId xmlns:p14="http://schemas.microsoft.com/office/powerpoint/2010/main" val="17392640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İş Yükü Nedir?</a:t>
            </a:r>
            <a:br>
              <a:rPr lang="tr-TR" b="1" dirty="0"/>
            </a:br>
            <a:endParaRPr lang="tr-TR" dirty="0"/>
          </a:p>
        </p:txBody>
      </p:sp>
      <p:sp>
        <p:nvSpPr>
          <p:cNvPr id="3" name="İçerik Yer Tutucusu 2"/>
          <p:cNvSpPr>
            <a:spLocks noGrp="1"/>
          </p:cNvSpPr>
          <p:nvPr>
            <p:ph idx="1"/>
          </p:nvPr>
        </p:nvSpPr>
        <p:spPr>
          <a:xfrm>
            <a:off x="1338146" y="2133600"/>
            <a:ext cx="10166466" cy="3777622"/>
          </a:xfrm>
        </p:spPr>
        <p:txBody>
          <a:bodyPr>
            <a:noAutofit/>
          </a:bodyPr>
          <a:lstStyle/>
          <a:p>
            <a:pPr marL="0" indent="0">
              <a:buNone/>
            </a:pPr>
            <a:r>
              <a:rPr lang="tr-TR" sz="2200" dirty="0">
                <a:solidFill>
                  <a:schemeClr val="tx1"/>
                </a:solidFill>
              </a:rPr>
              <a:t>Öğrencinin hedeflenen öğrenme kazanımlarına ulaşabilmek için dersle ilgili olarak yaptığı çalışmaların tümüdür. Bir öğrenci için belirlenmiş dönemlik ve yıllık iş yükü aşağıdaki gibidir</a:t>
            </a:r>
            <a:r>
              <a:rPr lang="tr-TR" sz="2200" dirty="0" smtClean="0">
                <a:solidFill>
                  <a:schemeClr val="tx1"/>
                </a:solidFill>
              </a:rPr>
              <a:t>:</a:t>
            </a:r>
          </a:p>
          <a:p>
            <a:pPr marL="0" indent="0">
              <a:buNone/>
            </a:pPr>
            <a:endParaRPr lang="tr-TR" sz="2200" dirty="0">
              <a:solidFill>
                <a:schemeClr val="tx1"/>
              </a:solidFill>
            </a:endParaRPr>
          </a:p>
          <a:p>
            <a:pPr lvl="0"/>
            <a:r>
              <a:rPr lang="tr-TR" sz="2200" dirty="0">
                <a:solidFill>
                  <a:schemeClr val="tx1"/>
                </a:solidFill>
              </a:rPr>
              <a:t>1 dönemlik iş yükü = 30 AKTS = 750-900 saat</a:t>
            </a:r>
          </a:p>
          <a:p>
            <a:pPr marL="0" indent="0">
              <a:buNone/>
            </a:pPr>
            <a:r>
              <a:rPr lang="tr-TR" sz="2200" dirty="0">
                <a:solidFill>
                  <a:schemeClr val="tx1"/>
                </a:solidFill>
              </a:rPr>
              <a:t> </a:t>
            </a:r>
          </a:p>
          <a:p>
            <a:pPr lvl="0"/>
            <a:r>
              <a:rPr lang="tr-TR" sz="2200" dirty="0">
                <a:solidFill>
                  <a:schemeClr val="tx1"/>
                </a:solidFill>
              </a:rPr>
              <a:t>1 akademik yıl için iş yükü = 60 AKTS = 1500-1800 saat</a:t>
            </a:r>
          </a:p>
          <a:p>
            <a:pPr marL="0" indent="0">
              <a:buNone/>
            </a:pPr>
            <a:r>
              <a:rPr lang="tr-TR" sz="2200" dirty="0">
                <a:solidFill>
                  <a:schemeClr val="tx1"/>
                </a:solidFill>
              </a:rPr>
              <a:t> </a:t>
            </a:r>
          </a:p>
          <a:p>
            <a:pPr lvl="0"/>
            <a:r>
              <a:rPr lang="tr-TR" sz="2200" dirty="0">
                <a:solidFill>
                  <a:schemeClr val="tx1"/>
                </a:solidFill>
              </a:rPr>
              <a:t>1 AKTS = 25-30 saat</a:t>
            </a:r>
          </a:p>
          <a:p>
            <a:pPr marL="0" indent="0">
              <a:buNone/>
            </a:pPr>
            <a:endParaRPr lang="tr-TR" sz="2200" dirty="0"/>
          </a:p>
        </p:txBody>
      </p:sp>
    </p:spTree>
    <p:extLst>
      <p:ext uri="{BB962C8B-B14F-4D97-AF65-F5344CB8AC3E}">
        <p14:creationId xmlns:p14="http://schemas.microsoft.com/office/powerpoint/2010/main" val="1304455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94263" y="624110"/>
            <a:ext cx="10010349" cy="1280890"/>
          </a:xfrm>
        </p:spPr>
        <p:txBody>
          <a:bodyPr>
            <a:normAutofit fontScale="90000"/>
          </a:bodyPr>
          <a:lstStyle/>
          <a:p>
            <a:r>
              <a:rPr lang="tr-TR" b="1" dirty="0"/>
              <a:t>İş yükü ve </a:t>
            </a:r>
            <a:r>
              <a:rPr lang="tr-TR" b="1" dirty="0" err="1"/>
              <a:t>AKTS’nin</a:t>
            </a:r>
            <a:r>
              <a:rPr lang="tr-TR" b="1" dirty="0"/>
              <a:t> belirlenmesinde izlenebilecek adımlar şunlardır:</a:t>
            </a:r>
            <a:r>
              <a:rPr lang="tr-TR" dirty="0"/>
              <a:t/>
            </a:r>
            <a:br>
              <a:rPr lang="tr-TR" dirty="0"/>
            </a:br>
            <a:endParaRPr lang="tr-TR" dirty="0"/>
          </a:p>
        </p:txBody>
      </p:sp>
      <p:sp>
        <p:nvSpPr>
          <p:cNvPr id="3" name="İçerik Yer Tutucusu 2"/>
          <p:cNvSpPr>
            <a:spLocks noGrp="1"/>
          </p:cNvSpPr>
          <p:nvPr>
            <p:ph idx="1"/>
          </p:nvPr>
        </p:nvSpPr>
        <p:spPr>
          <a:xfrm>
            <a:off x="838200" y="1825625"/>
            <a:ext cx="10770220" cy="4351338"/>
          </a:xfrm>
        </p:spPr>
        <p:txBody>
          <a:bodyPr>
            <a:normAutofit/>
          </a:bodyPr>
          <a:lstStyle/>
          <a:p>
            <a:pPr marL="514350" lvl="0" indent="-514350">
              <a:buFont typeface="+mj-lt"/>
              <a:buAutoNum type="arabicPeriod"/>
            </a:pPr>
            <a:r>
              <a:rPr lang="tr-TR" sz="2200" dirty="0">
                <a:solidFill>
                  <a:schemeClr val="tx1"/>
                </a:solidFill>
              </a:rPr>
              <a:t>Dersin öğrenme kazanımlarının </a:t>
            </a:r>
            <a:r>
              <a:rPr lang="tr-TR" sz="2200" dirty="0" smtClean="0">
                <a:solidFill>
                  <a:schemeClr val="tx1"/>
                </a:solidFill>
              </a:rPr>
              <a:t>belirlenmesi</a:t>
            </a:r>
            <a:endParaRPr lang="tr-TR" sz="2200" dirty="0">
              <a:solidFill>
                <a:schemeClr val="tx1"/>
              </a:solidFill>
            </a:endParaRPr>
          </a:p>
          <a:p>
            <a:pPr marL="514350" lvl="0" indent="-514350">
              <a:buFont typeface="+mj-lt"/>
              <a:buAutoNum type="arabicPeriod"/>
            </a:pPr>
            <a:r>
              <a:rPr lang="tr-TR" sz="2200" dirty="0">
                <a:solidFill>
                  <a:schemeClr val="tx1"/>
                </a:solidFill>
              </a:rPr>
              <a:t>Belirlenen öğrenme kazanımlarına ulaşabilmek için gerekli öğrenme aktivitelerinin belirlenmesi (seminer, proje, sunum, yazılı ödev…)</a:t>
            </a:r>
          </a:p>
          <a:p>
            <a:pPr marL="514350" lvl="0" indent="-514350">
              <a:buFont typeface="+mj-lt"/>
              <a:buAutoNum type="arabicPeriod"/>
            </a:pPr>
            <a:r>
              <a:rPr lang="tr-TR" sz="2200" dirty="0">
                <a:solidFill>
                  <a:schemeClr val="tx1"/>
                </a:solidFill>
              </a:rPr>
              <a:t>Uygun değerlendirme tekniklerinin belirlenmesi (1-2 ara sınav, final, </a:t>
            </a:r>
            <a:r>
              <a:rPr lang="tr-TR" sz="2200" dirty="0" err="1">
                <a:solidFill>
                  <a:schemeClr val="tx1"/>
                </a:solidFill>
              </a:rPr>
              <a:t>quiz</a:t>
            </a:r>
            <a:r>
              <a:rPr lang="tr-TR" sz="2200" dirty="0" smtClean="0">
                <a:solidFill>
                  <a:schemeClr val="tx1"/>
                </a:solidFill>
              </a:rPr>
              <a:t>…)</a:t>
            </a:r>
            <a:r>
              <a:rPr lang="tr-TR" sz="2200" dirty="0">
                <a:solidFill>
                  <a:schemeClr val="tx1"/>
                </a:solidFill>
              </a:rPr>
              <a:t> </a:t>
            </a:r>
            <a:r>
              <a:rPr lang="tr-TR" sz="2200" dirty="0" smtClean="0">
                <a:solidFill>
                  <a:schemeClr val="tx1"/>
                </a:solidFill>
              </a:rPr>
              <a:t>  </a:t>
            </a:r>
          </a:p>
          <a:p>
            <a:pPr lvl="0">
              <a:buFont typeface="+mj-lt"/>
              <a:buAutoNum type="arabicPeriod"/>
            </a:pPr>
            <a:r>
              <a:rPr lang="tr-TR" sz="2200" dirty="0" smtClean="0">
                <a:solidFill>
                  <a:schemeClr val="tx1"/>
                </a:solidFill>
              </a:rPr>
              <a:t>Tahmini </a:t>
            </a:r>
            <a:r>
              <a:rPr lang="tr-TR" sz="2200" dirty="0">
                <a:solidFill>
                  <a:schemeClr val="tx1"/>
                </a:solidFill>
              </a:rPr>
              <a:t>iş yükü hesaplanırken, öğrencinin okulda geçirdiği süre, sınavlarda geçirdiği süre verilen ödevlerin yapılması için gereken süre, araştırma, proje gibi etkinlikler ve bu etkinliklere hazırlanmak için okul içi ve dışında geçirdiği süre dikkate alınmalıdır.</a:t>
            </a:r>
          </a:p>
          <a:p>
            <a:pPr marL="0" indent="0">
              <a:buNone/>
            </a:pPr>
            <a:endParaRPr lang="tr-TR" dirty="0"/>
          </a:p>
        </p:txBody>
      </p:sp>
    </p:spTree>
    <p:extLst>
      <p:ext uri="{BB962C8B-B14F-4D97-AF65-F5344CB8AC3E}">
        <p14:creationId xmlns:p14="http://schemas.microsoft.com/office/powerpoint/2010/main" val="3677663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3956" y="420571"/>
            <a:ext cx="10515600" cy="5902169"/>
          </a:xfrm>
        </p:spPr>
        <p:txBody>
          <a:bodyPr/>
          <a:lstStyle/>
          <a:p>
            <a:pPr marL="0" indent="0">
              <a:buNone/>
            </a:pPr>
            <a:endParaRPr lang="tr-TR" dirty="0" smtClean="0"/>
          </a:p>
          <a:p>
            <a:pPr marL="0" indent="0">
              <a:buNone/>
            </a:pPr>
            <a:endParaRPr lang="tr-TR" sz="2200" dirty="0">
              <a:solidFill>
                <a:schemeClr val="tx1"/>
              </a:solidFill>
            </a:endParaRPr>
          </a:p>
          <a:p>
            <a:pPr marL="0" indent="0">
              <a:buNone/>
            </a:pPr>
            <a:endParaRPr lang="tr-TR" sz="2200" dirty="0" smtClean="0">
              <a:solidFill>
                <a:schemeClr val="tx1"/>
              </a:solidFill>
            </a:endParaRPr>
          </a:p>
          <a:p>
            <a:pPr marL="0" indent="0">
              <a:buNone/>
            </a:pPr>
            <a:r>
              <a:rPr lang="tr-TR" sz="2200" dirty="0" smtClean="0">
                <a:solidFill>
                  <a:schemeClr val="tx1"/>
                </a:solidFill>
              </a:rPr>
              <a:t>Öğrencilerden </a:t>
            </a:r>
            <a:r>
              <a:rPr lang="tr-TR" sz="2200" dirty="0">
                <a:solidFill>
                  <a:schemeClr val="tx1"/>
                </a:solidFill>
              </a:rPr>
              <a:t>alınacak geri bildirimler, belirlenen kazanımların ve AKTS kredilerinin arasındaki uyumu yansıtmak açısından oldukça önemlidir. Söz konusu geri bildirimler ise öğrencilere uygulanacak anketler yoluyla elde edilmelidir.</a:t>
            </a:r>
          </a:p>
          <a:p>
            <a:pPr marL="0" indent="0">
              <a:buNone/>
            </a:pPr>
            <a:endParaRPr lang="tr-TR" sz="2200" dirty="0" smtClean="0">
              <a:solidFill>
                <a:schemeClr val="tx1"/>
              </a:solidFill>
            </a:endParaRPr>
          </a:p>
          <a:p>
            <a:pPr marL="0" indent="0">
              <a:buNone/>
            </a:pPr>
            <a:r>
              <a:rPr lang="tr-TR" sz="2200" dirty="0" smtClean="0">
                <a:solidFill>
                  <a:schemeClr val="tx1"/>
                </a:solidFill>
              </a:rPr>
              <a:t>Bu </a:t>
            </a:r>
            <a:r>
              <a:rPr lang="tr-TR" sz="2200" dirty="0">
                <a:solidFill>
                  <a:schemeClr val="tx1"/>
                </a:solidFill>
              </a:rPr>
              <a:t>değerlendirme yönteminde, oldukça önemli bir rol oynayan anketler konusunda öğrencilerin ve personelin yeterince bilgilendirilmesi gerekmektedir. Böylelikle belirlenen kazanımlar ve kredilerin sağlaması sağlıklı bir şekilde yapılmış olacaktır.</a:t>
            </a:r>
          </a:p>
          <a:p>
            <a:endParaRPr lang="tr-TR" dirty="0"/>
          </a:p>
        </p:txBody>
      </p:sp>
    </p:spTree>
    <p:extLst>
      <p:ext uri="{BB962C8B-B14F-4D97-AF65-F5344CB8AC3E}">
        <p14:creationId xmlns:p14="http://schemas.microsoft.com/office/powerpoint/2010/main" val="2743956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731304"/>
          </a:xfrm>
        </p:spPr>
        <p:txBody>
          <a:bodyPr>
            <a:normAutofit fontScale="90000"/>
          </a:bodyPr>
          <a:lstStyle/>
          <a:p>
            <a:r>
              <a:rPr lang="tr-TR" sz="3900" b="1" dirty="0"/>
              <a:t>Müfredat oluşturma ve revizyonu aşağıdaki adımlardan oluşmaktadır</a:t>
            </a:r>
            <a:r>
              <a:rPr lang="tr-TR" sz="3900" b="1" dirty="0" smtClean="0"/>
              <a:t>:</a:t>
            </a:r>
            <a:r>
              <a:rPr lang="tr-TR" dirty="0"/>
              <a:t/>
            </a:r>
            <a:br>
              <a:rPr lang="tr-TR" dirty="0"/>
            </a:br>
            <a:endParaRPr lang="tr-TR" dirty="0"/>
          </a:p>
        </p:txBody>
      </p:sp>
      <p:sp>
        <p:nvSpPr>
          <p:cNvPr id="3" name="İçerik Yer Tutucusu 2"/>
          <p:cNvSpPr>
            <a:spLocks noGrp="1"/>
          </p:cNvSpPr>
          <p:nvPr>
            <p:ph idx="1"/>
          </p:nvPr>
        </p:nvSpPr>
        <p:spPr>
          <a:xfrm>
            <a:off x="947854" y="1839951"/>
            <a:ext cx="10556758" cy="4382429"/>
          </a:xfrm>
        </p:spPr>
        <p:txBody>
          <a:bodyPr>
            <a:normAutofit lnSpcReduction="10000"/>
          </a:bodyPr>
          <a:lstStyle/>
          <a:p>
            <a:pPr lvl="0"/>
            <a:r>
              <a:rPr lang="tr-TR" sz="2200" dirty="0">
                <a:solidFill>
                  <a:schemeClr val="tx1"/>
                </a:solidFill>
                <a:latin typeface="+mj-lt"/>
              </a:rPr>
              <a:t>Program yeterliklerinin belirlenmesi(Düzey ve alan yeterlilikleri </a:t>
            </a:r>
            <a:r>
              <a:rPr lang="tr-TR" sz="2200" dirty="0" smtClean="0">
                <a:solidFill>
                  <a:schemeClr val="tx1"/>
                </a:solidFill>
                <a:latin typeface="+mj-lt"/>
              </a:rPr>
              <a:t>için)</a:t>
            </a:r>
            <a:endParaRPr lang="tr-TR" sz="2200" dirty="0">
              <a:solidFill>
                <a:schemeClr val="tx1"/>
              </a:solidFill>
              <a:latin typeface="+mj-lt"/>
            </a:endParaRPr>
          </a:p>
          <a:p>
            <a:pPr lvl="0"/>
            <a:r>
              <a:rPr lang="tr-TR" sz="2200" dirty="0">
                <a:solidFill>
                  <a:schemeClr val="tx1"/>
                </a:solidFill>
                <a:latin typeface="+mj-lt"/>
              </a:rPr>
              <a:t>Derslerin ve ders öğrenme kazanımlarının belirlenmesi </a:t>
            </a:r>
          </a:p>
          <a:p>
            <a:pPr lvl="0"/>
            <a:r>
              <a:rPr lang="tr-TR" sz="2200" dirty="0">
                <a:solidFill>
                  <a:schemeClr val="tx1"/>
                </a:solidFill>
                <a:latin typeface="+mj-lt"/>
              </a:rPr>
              <a:t>Ders iş yükünün ve kredilerinin belirlenmesi </a:t>
            </a:r>
          </a:p>
          <a:p>
            <a:pPr lvl="0"/>
            <a:r>
              <a:rPr lang="tr-TR" sz="2200" dirty="0">
                <a:solidFill>
                  <a:schemeClr val="tx1"/>
                </a:solidFill>
                <a:latin typeface="+mj-lt"/>
              </a:rPr>
              <a:t>Dönemlik iş yükünün belirlenmesi </a:t>
            </a:r>
          </a:p>
          <a:p>
            <a:pPr lvl="0"/>
            <a:r>
              <a:rPr lang="tr-TR" sz="2200" dirty="0">
                <a:solidFill>
                  <a:schemeClr val="tx1"/>
                </a:solidFill>
                <a:latin typeface="+mj-lt"/>
              </a:rPr>
              <a:t>Ders öğrenme kazanımlarının ve program yeterliklerinin karşılaştırılması </a:t>
            </a:r>
          </a:p>
          <a:p>
            <a:pPr lvl="0"/>
            <a:r>
              <a:rPr lang="tr-TR" sz="2200" dirty="0">
                <a:solidFill>
                  <a:schemeClr val="tx1"/>
                </a:solidFill>
                <a:latin typeface="+mj-lt"/>
              </a:rPr>
              <a:t>Program Revizyon Formuna eklenecek olan Ders Bilgi Formunun doldurulması</a:t>
            </a:r>
          </a:p>
          <a:p>
            <a:r>
              <a:rPr lang="tr-TR" sz="2200" dirty="0" smtClean="0">
                <a:solidFill>
                  <a:schemeClr val="tx1"/>
                </a:solidFill>
                <a:latin typeface="+mj-lt"/>
              </a:rPr>
              <a:t>Program </a:t>
            </a:r>
            <a:r>
              <a:rPr lang="tr-TR" sz="2200" dirty="0">
                <a:solidFill>
                  <a:schemeClr val="tx1"/>
                </a:solidFill>
                <a:latin typeface="+mj-lt"/>
              </a:rPr>
              <a:t>Revizyon Formunun doldurulması </a:t>
            </a:r>
          </a:p>
          <a:p>
            <a:pPr lvl="0"/>
            <a:r>
              <a:rPr lang="tr-TR" sz="2200" dirty="0">
                <a:solidFill>
                  <a:schemeClr val="tx1"/>
                </a:solidFill>
                <a:latin typeface="+mj-lt"/>
              </a:rPr>
              <a:t>Müfredat Karşılaştırma Tablosunun Doldurulması</a:t>
            </a:r>
          </a:p>
          <a:p>
            <a:pPr lvl="0"/>
            <a:r>
              <a:rPr lang="tr-TR" sz="2200" dirty="0">
                <a:solidFill>
                  <a:schemeClr val="tx1"/>
                </a:solidFill>
                <a:latin typeface="+mj-lt"/>
              </a:rPr>
              <a:t>Müfredatın Son Halinin düzenlenmesi</a:t>
            </a:r>
          </a:p>
          <a:p>
            <a:endParaRPr lang="tr-TR" dirty="0"/>
          </a:p>
        </p:txBody>
      </p:sp>
    </p:spTree>
    <p:extLst>
      <p:ext uri="{BB962C8B-B14F-4D97-AF65-F5344CB8AC3E}">
        <p14:creationId xmlns:p14="http://schemas.microsoft.com/office/powerpoint/2010/main" val="728598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Derslerin kredi değeri</a:t>
            </a:r>
            <a:r>
              <a:rPr lang="tr-TR" dirty="0"/>
              <a:t/>
            </a:r>
            <a:br>
              <a:rPr lang="tr-TR" dirty="0"/>
            </a:br>
            <a:endParaRPr lang="tr-TR" dirty="0"/>
          </a:p>
        </p:txBody>
      </p:sp>
      <p:sp>
        <p:nvSpPr>
          <p:cNvPr id="3" name="İçerik Yer Tutucusu 2"/>
          <p:cNvSpPr>
            <a:spLocks noGrp="1"/>
          </p:cNvSpPr>
          <p:nvPr>
            <p:ph idx="1"/>
          </p:nvPr>
        </p:nvSpPr>
        <p:spPr>
          <a:xfrm>
            <a:off x="814039" y="2133600"/>
            <a:ext cx="10690573" cy="3777622"/>
          </a:xfrm>
        </p:spPr>
        <p:txBody>
          <a:bodyPr/>
          <a:lstStyle/>
          <a:p>
            <a:pPr marL="0" indent="0">
              <a:buNone/>
            </a:pPr>
            <a:r>
              <a:rPr lang="tr-TR" sz="2200" dirty="0">
                <a:solidFill>
                  <a:schemeClr val="tx1"/>
                </a:solidFill>
              </a:rPr>
              <a:t>Bir dersin kredi değeri; Yükseköğretim Kurulunca ilgili programın yer aldığı diploma düzeyi ve alan için yükseköğretim yeterlilikler çerçevesine göre belirlenen kredi aralığı ve öğrencinin kazanacağı bilgi, beceri ve yetkinliklere o dersin katkısını ifade eden öğrenim kazanımları ile açıkça belirlenmiş teorik veya uygulamalı ders saatleri ve öğrenciler için öngörülen diğer faaliyetler için gerekli çalışma saatleri de göz önünde bulundurularak Senato tarafından belirlenen ilkeler çerçevesinde hesaplanır.</a:t>
            </a:r>
          </a:p>
          <a:p>
            <a:pPr marL="0" indent="0">
              <a:buNone/>
            </a:pPr>
            <a:r>
              <a:rPr lang="tr-TR" sz="2200" b="1" dirty="0">
                <a:solidFill>
                  <a:schemeClr val="tx1"/>
                </a:solidFill>
              </a:rPr>
              <a:t>KON 1003 Genel Turizm  T(2) U(0) L(0) AKTS (3)</a:t>
            </a:r>
            <a:endParaRPr lang="tr-TR" sz="2200" dirty="0">
              <a:solidFill>
                <a:schemeClr val="tx1"/>
              </a:solidFill>
            </a:endParaRPr>
          </a:p>
          <a:p>
            <a:endParaRPr lang="tr-TR" dirty="0"/>
          </a:p>
        </p:txBody>
      </p:sp>
    </p:spTree>
    <p:extLst>
      <p:ext uri="{BB962C8B-B14F-4D97-AF65-F5344CB8AC3E}">
        <p14:creationId xmlns:p14="http://schemas.microsoft.com/office/powerpoint/2010/main" val="70268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12700" y="157616"/>
            <a:ext cx="8911687" cy="1280890"/>
          </a:xfrm>
        </p:spPr>
        <p:txBody>
          <a:bodyPr>
            <a:normAutofit fontScale="90000"/>
          </a:bodyPr>
          <a:lstStyle/>
          <a:p>
            <a:r>
              <a:rPr lang="tr-TR" sz="3800" b="1" dirty="0"/>
              <a:t>Eğitim-Öğretim Programlarında Revizyon Yaparken Dikkat Edilecek Hususlar</a:t>
            </a:r>
            <a:r>
              <a:rPr lang="tr-TR" dirty="0"/>
              <a:t/>
            </a:r>
            <a:br>
              <a:rPr lang="tr-TR" dirty="0"/>
            </a:br>
            <a:endParaRPr lang="tr-TR" dirty="0"/>
          </a:p>
        </p:txBody>
      </p:sp>
      <p:sp>
        <p:nvSpPr>
          <p:cNvPr id="3" name="İçerik Yer Tutucusu 2"/>
          <p:cNvSpPr>
            <a:spLocks noGrp="1"/>
          </p:cNvSpPr>
          <p:nvPr>
            <p:ph idx="1"/>
          </p:nvPr>
        </p:nvSpPr>
        <p:spPr>
          <a:xfrm>
            <a:off x="838200" y="1438506"/>
            <a:ext cx="10515600" cy="5140713"/>
          </a:xfrm>
        </p:spPr>
        <p:txBody>
          <a:bodyPr>
            <a:normAutofit/>
          </a:bodyPr>
          <a:lstStyle/>
          <a:p>
            <a:pPr marL="514350" lvl="0" indent="-514350">
              <a:buFont typeface="+mj-lt"/>
              <a:buAutoNum type="arabicPeriod"/>
            </a:pPr>
            <a:r>
              <a:rPr lang="tr-TR" sz="2200" b="1" dirty="0">
                <a:solidFill>
                  <a:schemeClr val="tx1"/>
                </a:solidFill>
              </a:rPr>
              <a:t>Derslerin yarıyıllarının değiştirilmesi</a:t>
            </a:r>
            <a:r>
              <a:rPr lang="tr-TR" sz="2200" dirty="0">
                <a:solidFill>
                  <a:schemeClr val="tx1"/>
                </a:solidFill>
              </a:rPr>
              <a:t> (Örneğin, Birinci sınıf Güz yarıyılda bulunan bir dersin, Bahar Yarıyılına alınması, ya da bahar yarıyılında bulunan bir dersin güz yarıyılına </a:t>
            </a:r>
            <a:r>
              <a:rPr lang="tr-TR" sz="2200" dirty="0" smtClean="0">
                <a:solidFill>
                  <a:schemeClr val="tx1"/>
                </a:solidFill>
              </a:rPr>
              <a:t>alınması,</a:t>
            </a:r>
          </a:p>
          <a:p>
            <a:pPr marL="514350" lvl="0" indent="-514350">
              <a:buFont typeface="+mj-lt"/>
              <a:buAutoNum type="arabicPeriod"/>
            </a:pPr>
            <a:r>
              <a:rPr lang="tr-TR" sz="2200" b="1" dirty="0" smtClean="0">
                <a:solidFill>
                  <a:schemeClr val="tx1"/>
                </a:solidFill>
              </a:rPr>
              <a:t>Derslerin </a:t>
            </a:r>
            <a:r>
              <a:rPr lang="tr-TR" sz="2200" b="1" dirty="0">
                <a:solidFill>
                  <a:schemeClr val="tx1"/>
                </a:solidFill>
              </a:rPr>
              <a:t>yıllarının değiştirilmesi</a:t>
            </a:r>
            <a:r>
              <a:rPr lang="tr-TR" sz="2200" dirty="0">
                <a:solidFill>
                  <a:schemeClr val="tx1"/>
                </a:solidFill>
              </a:rPr>
              <a:t> (Örneğin, İkinci sınıfta bulunan bir dersin, 1. sınıfa alınması, ya da 1. sınıfta bulunan bir dersin 2. sınıfa </a:t>
            </a:r>
            <a:r>
              <a:rPr lang="tr-TR" sz="2200" dirty="0" smtClean="0">
                <a:solidFill>
                  <a:schemeClr val="tx1"/>
                </a:solidFill>
              </a:rPr>
              <a:t>alınması,</a:t>
            </a:r>
          </a:p>
          <a:p>
            <a:pPr marL="514350" lvl="0" indent="-514350">
              <a:buFont typeface="+mj-lt"/>
              <a:buAutoNum type="arabicPeriod"/>
            </a:pPr>
            <a:r>
              <a:rPr lang="de-DE" sz="2200" b="1" dirty="0" err="1" smtClean="0">
                <a:solidFill>
                  <a:schemeClr val="tx1"/>
                </a:solidFill>
              </a:rPr>
              <a:t>Seçmeli</a:t>
            </a:r>
            <a:r>
              <a:rPr lang="de-DE" sz="2200" b="1" dirty="0" smtClean="0">
                <a:solidFill>
                  <a:schemeClr val="tx1"/>
                </a:solidFill>
              </a:rPr>
              <a:t> </a:t>
            </a:r>
            <a:r>
              <a:rPr lang="de-DE" sz="2200" b="1" dirty="0" err="1">
                <a:solidFill>
                  <a:schemeClr val="tx1"/>
                </a:solidFill>
              </a:rPr>
              <a:t>dersin</a:t>
            </a:r>
            <a:r>
              <a:rPr lang="de-DE" sz="2200" b="1" dirty="0">
                <a:solidFill>
                  <a:schemeClr val="tx1"/>
                </a:solidFill>
              </a:rPr>
              <a:t> </a:t>
            </a:r>
            <a:r>
              <a:rPr lang="de-DE" sz="2200" b="1" dirty="0" err="1">
                <a:solidFill>
                  <a:schemeClr val="tx1"/>
                </a:solidFill>
              </a:rPr>
              <a:t>ders</a:t>
            </a:r>
            <a:r>
              <a:rPr lang="de-DE" sz="2200" b="1" dirty="0">
                <a:solidFill>
                  <a:schemeClr val="tx1"/>
                </a:solidFill>
              </a:rPr>
              <a:t> </a:t>
            </a:r>
            <a:r>
              <a:rPr lang="de-DE" sz="2200" b="1" dirty="0" err="1">
                <a:solidFill>
                  <a:schemeClr val="tx1"/>
                </a:solidFill>
              </a:rPr>
              <a:t>haline</a:t>
            </a:r>
            <a:r>
              <a:rPr lang="de-DE" sz="2200" b="1" dirty="0">
                <a:solidFill>
                  <a:schemeClr val="tx1"/>
                </a:solidFill>
              </a:rPr>
              <a:t> </a:t>
            </a:r>
            <a:r>
              <a:rPr lang="de-DE" sz="2200" b="1" dirty="0" err="1">
                <a:solidFill>
                  <a:schemeClr val="tx1"/>
                </a:solidFill>
              </a:rPr>
              <a:t>getirilmesi</a:t>
            </a:r>
            <a:r>
              <a:rPr lang="de-DE" sz="2200" b="1" dirty="0">
                <a:solidFill>
                  <a:schemeClr val="tx1"/>
                </a:solidFill>
              </a:rPr>
              <a:t> </a:t>
            </a:r>
          </a:p>
          <a:p>
            <a:pPr marL="514350" lvl="0" indent="-514350">
              <a:buFont typeface="+mj-lt"/>
              <a:buAutoNum type="arabicPeriod"/>
            </a:pPr>
            <a:r>
              <a:rPr lang="de-DE" sz="2200" b="1" dirty="0" err="1">
                <a:solidFill>
                  <a:schemeClr val="tx1"/>
                </a:solidFill>
              </a:rPr>
              <a:t>Zorunlu</a:t>
            </a:r>
            <a:r>
              <a:rPr lang="de-DE" sz="2200" b="1" dirty="0">
                <a:solidFill>
                  <a:schemeClr val="tx1"/>
                </a:solidFill>
              </a:rPr>
              <a:t> </a:t>
            </a:r>
            <a:r>
              <a:rPr lang="de-DE" sz="2200" b="1" dirty="0" err="1">
                <a:solidFill>
                  <a:schemeClr val="tx1"/>
                </a:solidFill>
              </a:rPr>
              <a:t>dersin</a:t>
            </a:r>
            <a:r>
              <a:rPr lang="de-DE" sz="2200" b="1" dirty="0">
                <a:solidFill>
                  <a:schemeClr val="tx1"/>
                </a:solidFill>
              </a:rPr>
              <a:t> </a:t>
            </a:r>
            <a:r>
              <a:rPr lang="de-DE" sz="2200" b="1" dirty="0" err="1">
                <a:solidFill>
                  <a:schemeClr val="tx1"/>
                </a:solidFill>
              </a:rPr>
              <a:t>seçmeli</a:t>
            </a:r>
            <a:r>
              <a:rPr lang="de-DE" sz="2200" b="1" dirty="0">
                <a:solidFill>
                  <a:schemeClr val="tx1"/>
                </a:solidFill>
              </a:rPr>
              <a:t> </a:t>
            </a:r>
            <a:r>
              <a:rPr lang="de-DE" sz="2200" b="1" dirty="0" err="1">
                <a:solidFill>
                  <a:schemeClr val="tx1"/>
                </a:solidFill>
              </a:rPr>
              <a:t>ders</a:t>
            </a:r>
            <a:r>
              <a:rPr lang="de-DE" sz="2200" b="1" dirty="0">
                <a:solidFill>
                  <a:schemeClr val="tx1"/>
                </a:solidFill>
              </a:rPr>
              <a:t> </a:t>
            </a:r>
            <a:r>
              <a:rPr lang="de-DE" sz="2200" b="1" dirty="0" err="1">
                <a:solidFill>
                  <a:schemeClr val="tx1"/>
                </a:solidFill>
              </a:rPr>
              <a:t>haline</a:t>
            </a:r>
            <a:r>
              <a:rPr lang="de-DE" sz="2200" b="1" dirty="0">
                <a:solidFill>
                  <a:schemeClr val="tx1"/>
                </a:solidFill>
              </a:rPr>
              <a:t> </a:t>
            </a:r>
            <a:r>
              <a:rPr lang="de-DE" sz="2200" b="1" dirty="0" err="1">
                <a:solidFill>
                  <a:schemeClr val="tx1"/>
                </a:solidFill>
              </a:rPr>
              <a:t>getirilmesi</a:t>
            </a:r>
            <a:r>
              <a:rPr lang="de-DE" sz="2200" b="1" dirty="0">
                <a:solidFill>
                  <a:schemeClr val="tx1"/>
                </a:solidFill>
              </a:rPr>
              <a:t> </a:t>
            </a:r>
          </a:p>
          <a:p>
            <a:pPr marL="514350" lvl="0" indent="-514350">
              <a:buFont typeface="+mj-lt"/>
              <a:buAutoNum type="arabicPeriod"/>
            </a:pPr>
            <a:endParaRPr lang="tr-TR" sz="2200" dirty="0" smtClean="0">
              <a:solidFill>
                <a:schemeClr val="tx1"/>
              </a:solidFill>
            </a:endParaRPr>
          </a:p>
          <a:p>
            <a:pPr marL="0" lvl="0" indent="0">
              <a:buNone/>
            </a:pPr>
            <a:r>
              <a:rPr lang="tr-TR" sz="2200" dirty="0" smtClean="0">
                <a:solidFill>
                  <a:schemeClr val="tx1"/>
                </a:solidFill>
              </a:rPr>
              <a:t>Öğrencinin; ders kaydında ve mezuniyetinde olumsuzluklar yaşamasına, alan yeterliklerini etkileyen önemli bir dersi hiç almadan ya da öğrenme çıktıları birbiri ile örtüşen iki dersi kredi tamamlama adına iki kez alarak mezun  olmasına veya geç mezun olmasına neden olabilir</a:t>
            </a:r>
            <a:endParaRPr lang="tr-TR" sz="2200" dirty="0">
              <a:solidFill>
                <a:schemeClr val="tx1"/>
              </a:solidFill>
            </a:endParaRPr>
          </a:p>
          <a:p>
            <a:pPr marL="0" lvl="0" indent="0">
              <a:buNone/>
            </a:pPr>
            <a:endParaRPr lang="tr-TR" sz="2200" dirty="0">
              <a:solidFill>
                <a:schemeClr val="tx1"/>
              </a:solidFill>
            </a:endParaRPr>
          </a:p>
          <a:p>
            <a:pPr marL="514350" indent="-514350">
              <a:buFont typeface="+mj-lt"/>
              <a:buAutoNum type="arabicPeriod"/>
            </a:pPr>
            <a:endParaRPr lang="tr-TR" dirty="0"/>
          </a:p>
          <a:p>
            <a:pPr marL="0" indent="0">
              <a:buNone/>
            </a:pPr>
            <a:endParaRPr lang="tr-TR" dirty="0"/>
          </a:p>
        </p:txBody>
      </p:sp>
    </p:spTree>
    <p:extLst>
      <p:ext uri="{BB962C8B-B14F-4D97-AF65-F5344CB8AC3E}">
        <p14:creationId xmlns:p14="http://schemas.microsoft.com/office/powerpoint/2010/main" val="2627931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61893" y="624110"/>
            <a:ext cx="9742720" cy="1280890"/>
          </a:xfrm>
        </p:spPr>
        <p:txBody>
          <a:bodyPr>
            <a:normAutofit fontScale="90000"/>
          </a:bodyPr>
          <a:lstStyle/>
          <a:p>
            <a:r>
              <a:rPr lang="tr-TR" sz="3800" b="1" dirty="0" smtClean="0"/>
              <a:t>Eğitim-Öğretim </a:t>
            </a:r>
            <a:r>
              <a:rPr lang="tr-TR" sz="3800" b="1" dirty="0" err="1" smtClean="0"/>
              <a:t>Proramı</a:t>
            </a:r>
            <a:r>
              <a:rPr lang="tr-TR" sz="3800" b="1" dirty="0" smtClean="0"/>
              <a:t> Değişikliklerinde Dersin </a:t>
            </a:r>
            <a:r>
              <a:rPr lang="tr-TR" sz="3800" b="1" dirty="0"/>
              <a:t>Kodunun Değişmesini G</a:t>
            </a:r>
            <a:r>
              <a:rPr lang="tr-TR" sz="3800" b="1" dirty="0" smtClean="0"/>
              <a:t>erektiren </a:t>
            </a:r>
            <a:r>
              <a:rPr lang="tr-TR" sz="3800" b="1" dirty="0"/>
              <a:t>Haller</a:t>
            </a:r>
            <a:r>
              <a:rPr lang="tr-TR" dirty="0"/>
              <a:t/>
            </a:r>
            <a:br>
              <a:rPr lang="tr-TR" dirty="0"/>
            </a:br>
            <a:endParaRPr lang="tr-TR" dirty="0"/>
          </a:p>
        </p:txBody>
      </p:sp>
      <p:sp>
        <p:nvSpPr>
          <p:cNvPr id="3" name="İçerik Yer Tutucusu 2"/>
          <p:cNvSpPr>
            <a:spLocks noGrp="1"/>
          </p:cNvSpPr>
          <p:nvPr>
            <p:ph idx="1"/>
          </p:nvPr>
        </p:nvSpPr>
        <p:spPr>
          <a:xfrm>
            <a:off x="1527717" y="2133600"/>
            <a:ext cx="9976895" cy="2917902"/>
          </a:xfrm>
        </p:spPr>
        <p:txBody>
          <a:bodyPr/>
          <a:lstStyle/>
          <a:p>
            <a:pPr marL="514350" lvl="0" indent="-514350">
              <a:buFont typeface="+mj-lt"/>
              <a:buAutoNum type="arabicPeriod"/>
            </a:pPr>
            <a:r>
              <a:rPr lang="tr-TR" sz="2200" dirty="0">
                <a:solidFill>
                  <a:schemeClr val="tx1"/>
                </a:solidFill>
              </a:rPr>
              <a:t>Dersin Teorik, Uygulama, laboratuvar saatindeki değişiklik,</a:t>
            </a:r>
          </a:p>
          <a:p>
            <a:pPr marL="514350" lvl="0" indent="-514350">
              <a:buFont typeface="+mj-lt"/>
              <a:buAutoNum type="arabicPeriod"/>
            </a:pPr>
            <a:r>
              <a:rPr lang="tr-TR" sz="2200" dirty="0">
                <a:solidFill>
                  <a:schemeClr val="tx1"/>
                </a:solidFill>
              </a:rPr>
              <a:t>Dersin isminde bir değişiklik, </a:t>
            </a:r>
          </a:p>
          <a:p>
            <a:pPr marL="514350" lvl="0" indent="-514350">
              <a:buFont typeface="+mj-lt"/>
              <a:buAutoNum type="arabicPeriod"/>
            </a:pPr>
            <a:r>
              <a:rPr lang="tr-TR" sz="2200" dirty="0">
                <a:solidFill>
                  <a:schemeClr val="tx1"/>
                </a:solidFill>
              </a:rPr>
              <a:t>Dersin kredisinde yapılan değişiklik</a:t>
            </a:r>
          </a:p>
          <a:p>
            <a:pPr marL="514350" lvl="0" indent="-514350">
              <a:buFont typeface="+mj-lt"/>
              <a:buAutoNum type="arabicPeriod"/>
            </a:pPr>
            <a:r>
              <a:rPr lang="tr-TR" sz="2200" dirty="0">
                <a:solidFill>
                  <a:schemeClr val="tx1"/>
                </a:solidFill>
              </a:rPr>
              <a:t>Dersin türünde yapılan değişiklik</a:t>
            </a:r>
          </a:p>
          <a:p>
            <a:pPr marL="0" indent="0">
              <a:buNone/>
            </a:pPr>
            <a:endParaRPr lang="tr-TR" dirty="0"/>
          </a:p>
        </p:txBody>
      </p:sp>
    </p:spTree>
    <p:extLst>
      <p:ext uri="{BB962C8B-B14F-4D97-AF65-F5344CB8AC3E}">
        <p14:creationId xmlns:p14="http://schemas.microsoft.com/office/powerpoint/2010/main" val="14156734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24957" y="769435"/>
            <a:ext cx="10037860" cy="5086660"/>
          </a:xfrm>
        </p:spPr>
      </p:pic>
    </p:spTree>
    <p:extLst>
      <p:ext uri="{BB962C8B-B14F-4D97-AF65-F5344CB8AC3E}">
        <p14:creationId xmlns:p14="http://schemas.microsoft.com/office/powerpoint/2010/main" val="3088321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Eğitim-Öğretim Programı</a:t>
            </a:r>
            <a:r>
              <a:rPr lang="tr-TR" dirty="0"/>
              <a:t/>
            </a:r>
            <a:br>
              <a:rPr lang="tr-TR" dirty="0"/>
            </a:br>
            <a:endParaRPr lang="tr-TR" dirty="0"/>
          </a:p>
        </p:txBody>
      </p:sp>
      <p:sp>
        <p:nvSpPr>
          <p:cNvPr id="3" name="İçerik Yer Tutucusu 2"/>
          <p:cNvSpPr>
            <a:spLocks noGrp="1"/>
          </p:cNvSpPr>
          <p:nvPr>
            <p:ph idx="1"/>
          </p:nvPr>
        </p:nvSpPr>
        <p:spPr>
          <a:xfrm>
            <a:off x="1973766" y="2133600"/>
            <a:ext cx="9530846" cy="3777622"/>
          </a:xfrm>
        </p:spPr>
        <p:txBody>
          <a:bodyPr>
            <a:normAutofit/>
          </a:bodyPr>
          <a:lstStyle/>
          <a:p>
            <a:pPr marL="0" indent="0">
              <a:buNone/>
            </a:pPr>
            <a:r>
              <a:rPr lang="tr-TR" sz="2200" dirty="0" smtClean="0">
                <a:solidFill>
                  <a:schemeClr val="tx1"/>
                </a:solidFill>
              </a:rPr>
              <a:t>Eğitim </a:t>
            </a:r>
            <a:r>
              <a:rPr lang="tr-TR" sz="2200" dirty="0">
                <a:solidFill>
                  <a:schemeClr val="tx1"/>
                </a:solidFill>
              </a:rPr>
              <a:t>öğretim programları, öğrencinin yükseköğretim yeterlilikler çerçevesinde kazanacağı bilgi, beceri ve yetkinliklere, o dersin katkısını ifade eden öğrenim kazanımları ile açıkça belirlenmiş teorik veya uygulamalı ders saatleri ve öğrenciler için öngörülen diğer faaliyetler için gerekli çalışma saatleri de göz önünde bulundurularak ilgili bölüm kurulu tarafından belirlenir ve Senato onayı ile kesinleşir.</a:t>
            </a:r>
          </a:p>
        </p:txBody>
      </p:sp>
    </p:spTree>
    <p:extLst>
      <p:ext uri="{BB962C8B-B14F-4D97-AF65-F5344CB8AC3E}">
        <p14:creationId xmlns:p14="http://schemas.microsoft.com/office/powerpoint/2010/main" val="41508337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ctr">
              <a:buNone/>
            </a:pPr>
            <a:r>
              <a:rPr lang="tr-TR" sz="5500" dirty="0" smtClean="0"/>
              <a:t>TEŞEKKÜR EDERİZ</a:t>
            </a:r>
            <a:endParaRPr lang="tr-TR" sz="5500" dirty="0"/>
          </a:p>
        </p:txBody>
      </p:sp>
    </p:spTree>
    <p:extLst>
      <p:ext uri="{BB962C8B-B14F-4D97-AF65-F5344CB8AC3E}">
        <p14:creationId xmlns:p14="http://schemas.microsoft.com/office/powerpoint/2010/main" val="2041802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TYYÇ Düzey Tanımları </a:t>
            </a:r>
            <a:r>
              <a:rPr lang="tr-TR" dirty="0"/>
              <a:t/>
            </a:r>
            <a:br>
              <a:rPr lang="tr-TR" dirty="0"/>
            </a:br>
            <a:endParaRPr lang="tr-TR" dirty="0"/>
          </a:p>
        </p:txBody>
      </p:sp>
      <p:sp>
        <p:nvSpPr>
          <p:cNvPr id="3" name="İçerik Yer Tutucusu 2"/>
          <p:cNvSpPr>
            <a:spLocks noGrp="1"/>
          </p:cNvSpPr>
          <p:nvPr>
            <p:ph idx="1"/>
          </p:nvPr>
        </p:nvSpPr>
        <p:spPr>
          <a:xfrm>
            <a:off x="1773044" y="2133600"/>
            <a:ext cx="9731568" cy="3777622"/>
          </a:xfrm>
        </p:spPr>
        <p:txBody>
          <a:bodyPr/>
          <a:lstStyle/>
          <a:p>
            <a:r>
              <a:rPr lang="tr-TR" sz="2200" dirty="0">
                <a:solidFill>
                  <a:schemeClr val="tx1"/>
                </a:solidFill>
              </a:rPr>
              <a:t>Ön Lisans 5. Düzey,</a:t>
            </a:r>
          </a:p>
          <a:p>
            <a:r>
              <a:rPr lang="tr-TR" sz="2200" dirty="0">
                <a:solidFill>
                  <a:schemeClr val="tx1"/>
                </a:solidFill>
              </a:rPr>
              <a:t>Lisans 6. Düzey </a:t>
            </a:r>
          </a:p>
          <a:p>
            <a:r>
              <a:rPr lang="tr-TR" sz="2200" dirty="0">
                <a:solidFill>
                  <a:schemeClr val="tx1"/>
                </a:solidFill>
              </a:rPr>
              <a:t>Yüksek Lisans 7. Düzey</a:t>
            </a:r>
          </a:p>
          <a:p>
            <a:r>
              <a:rPr lang="tr-TR" sz="2200" dirty="0">
                <a:solidFill>
                  <a:schemeClr val="tx1"/>
                </a:solidFill>
              </a:rPr>
              <a:t>Doktora 8. Düzey olarak belirlenmiştir.</a:t>
            </a:r>
          </a:p>
          <a:p>
            <a:pPr marL="0" indent="0">
              <a:buNone/>
            </a:pPr>
            <a:endParaRPr lang="tr-TR" dirty="0"/>
          </a:p>
        </p:txBody>
      </p:sp>
    </p:spTree>
    <p:extLst>
      <p:ext uri="{BB962C8B-B14F-4D97-AF65-F5344CB8AC3E}">
        <p14:creationId xmlns:p14="http://schemas.microsoft.com/office/powerpoint/2010/main" val="3613356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Temel  Alan Yeterlilikleri</a:t>
            </a:r>
            <a:r>
              <a:rPr lang="tr-TR" dirty="0"/>
              <a:t/>
            </a:r>
            <a:br>
              <a:rPr lang="tr-TR" dirty="0"/>
            </a:br>
            <a:endParaRPr lang="tr-TR" dirty="0"/>
          </a:p>
        </p:txBody>
      </p:sp>
      <p:sp>
        <p:nvSpPr>
          <p:cNvPr id="3" name="İçerik Yer Tutucusu 2"/>
          <p:cNvSpPr>
            <a:spLocks noGrp="1"/>
          </p:cNvSpPr>
          <p:nvPr>
            <p:ph idx="1"/>
          </p:nvPr>
        </p:nvSpPr>
        <p:spPr>
          <a:xfrm>
            <a:off x="1929161" y="2133600"/>
            <a:ext cx="9575451" cy="3777622"/>
          </a:xfrm>
        </p:spPr>
        <p:txBody>
          <a:bodyPr/>
          <a:lstStyle/>
          <a:p>
            <a:pPr marL="0" indent="0">
              <a:buNone/>
            </a:pPr>
            <a:r>
              <a:rPr lang="tr-TR" sz="2200" smtClean="0">
                <a:solidFill>
                  <a:schemeClr val="tx1"/>
                </a:solidFill>
              </a:rPr>
              <a:t>Yükseköğretim Kurulu</a:t>
            </a:r>
            <a:r>
              <a:rPr lang="tr-TR" sz="2200" smtClean="0">
                <a:solidFill>
                  <a:schemeClr val="tx1"/>
                </a:solidFill>
              </a:rPr>
              <a:t> </a:t>
            </a:r>
            <a:r>
              <a:rPr lang="tr-TR" sz="2200" dirty="0">
                <a:solidFill>
                  <a:schemeClr val="tx1"/>
                </a:solidFill>
              </a:rPr>
              <a:t>tarafından Türkiye Yükseköğretim Yeterlilikleri  çalışmaları sürdürülmekte, bu kapsamda temel alanlar, alt alanlar  ve bu alanların düzeylerine göre akademik ve mesleki alan yeterlilikleri belirlenmektedir. </a:t>
            </a:r>
          </a:p>
          <a:p>
            <a:pPr marL="0" indent="0">
              <a:buNone/>
            </a:pPr>
            <a:r>
              <a:rPr lang="tr-TR" sz="2200" dirty="0">
                <a:solidFill>
                  <a:schemeClr val="tx1"/>
                </a:solidFill>
              </a:rPr>
              <a:t>Turizm ile ilgili alanlar kişisel hizmetler, temel alan altında toplanmış; mesleki ağırlıklı temel alan yeterlilikleri belirlenmiş, akademik ağırlıklı temel alan yeterlilikleri ile ilgili çalışmalar devam etmektedir.</a:t>
            </a:r>
          </a:p>
          <a:p>
            <a:pPr marL="0" indent="0">
              <a:buNone/>
            </a:pPr>
            <a:endParaRPr lang="tr-TR" dirty="0"/>
          </a:p>
        </p:txBody>
      </p:sp>
    </p:spTree>
    <p:extLst>
      <p:ext uri="{BB962C8B-B14F-4D97-AF65-F5344CB8AC3E}">
        <p14:creationId xmlns:p14="http://schemas.microsoft.com/office/powerpoint/2010/main" val="729195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Mesleki Ağırlıklı Temel Alan Yeterlilikleri</a:t>
            </a:r>
            <a:r>
              <a:rPr lang="tr-TR" dirty="0"/>
              <a:t/>
            </a:r>
            <a:br>
              <a:rPr lang="tr-TR" dirty="0"/>
            </a:br>
            <a:endParaRPr lang="tr-TR" dirty="0"/>
          </a:p>
        </p:txBody>
      </p:sp>
      <p:sp>
        <p:nvSpPr>
          <p:cNvPr id="3" name="İçerik Yer Tutucusu 2"/>
          <p:cNvSpPr>
            <a:spLocks noGrp="1"/>
          </p:cNvSpPr>
          <p:nvPr>
            <p:ph idx="1"/>
          </p:nvPr>
        </p:nvSpPr>
        <p:spPr>
          <a:xfrm>
            <a:off x="1717288" y="2133600"/>
            <a:ext cx="9787324" cy="3777622"/>
          </a:xfrm>
        </p:spPr>
        <p:txBody>
          <a:bodyPr/>
          <a:lstStyle/>
          <a:p>
            <a:pPr marL="0" indent="0">
              <a:buNone/>
            </a:pPr>
            <a:r>
              <a:rPr lang="tr-TR" sz="2200" dirty="0">
                <a:solidFill>
                  <a:schemeClr val="tx1"/>
                </a:solidFill>
              </a:rPr>
              <a:t>Bilgi, Beceri ve Yetkinlikler olarak belirlenmiş ve yetkinlikler de bağımsız çalışabilme ve sorumluluk alabilme yetkinliği, öğrenme yetkinliği, iletişim ve sosyal yetkinlik, alana özgü yetkinlik olarak 4 ayrı grupta belirlenmiştir.</a:t>
            </a:r>
          </a:p>
          <a:p>
            <a:pPr marL="0" indent="0">
              <a:buNone/>
            </a:pPr>
            <a:r>
              <a:rPr lang="tr-TR" sz="2200" dirty="0">
                <a:solidFill>
                  <a:schemeClr val="tx1"/>
                </a:solidFill>
              </a:rPr>
              <a:t>Eğitim-Öğretim programları mesleki ve akademik ağırlıklı temel alan yeterlilikleri dikkate alınarak hazırlanmalıdır. Eğitim-Öğretim programı değişikliklerinde yeterlilikler esas alınmalı, varsa yeterliliklerle ilgili eksiklikler tamamlanabilmek için program değiştirilmelidir. </a:t>
            </a:r>
          </a:p>
          <a:p>
            <a:pPr marL="0" indent="0">
              <a:buNone/>
            </a:pPr>
            <a:endParaRPr lang="tr-TR" dirty="0"/>
          </a:p>
        </p:txBody>
      </p:sp>
    </p:spTree>
    <p:extLst>
      <p:ext uri="{BB962C8B-B14F-4D97-AF65-F5344CB8AC3E}">
        <p14:creationId xmlns:p14="http://schemas.microsoft.com/office/powerpoint/2010/main" val="1922066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9502" y="365125"/>
            <a:ext cx="11240430" cy="1325563"/>
          </a:xfrm>
        </p:spPr>
        <p:txBody>
          <a:bodyPr>
            <a:normAutofit fontScale="90000"/>
          </a:bodyPr>
          <a:lstStyle/>
          <a:p>
            <a:pPr algn="ctr"/>
            <a:r>
              <a:rPr lang="tr-TR" sz="4300" b="1" dirty="0"/>
              <a:t>Eğitim-Öğretim Programında </a:t>
            </a:r>
            <a:r>
              <a:rPr lang="tr-TR" sz="4300" b="1" dirty="0" smtClean="0"/>
              <a:t>Bulunması Gereken Bilgiler</a:t>
            </a:r>
            <a:r>
              <a:rPr lang="tr-TR" dirty="0"/>
              <a:t/>
            </a:r>
            <a:br>
              <a:rPr lang="tr-TR" dirty="0"/>
            </a:br>
            <a:endParaRPr lang="tr-TR" dirty="0"/>
          </a:p>
        </p:txBody>
      </p:sp>
      <p:sp>
        <p:nvSpPr>
          <p:cNvPr id="3" name="İçerik Yer Tutucusu 2"/>
          <p:cNvSpPr>
            <a:spLocks noGrp="1"/>
          </p:cNvSpPr>
          <p:nvPr>
            <p:ph idx="1"/>
          </p:nvPr>
        </p:nvSpPr>
        <p:spPr>
          <a:xfrm>
            <a:off x="1728439" y="2609384"/>
            <a:ext cx="9776173" cy="3301837"/>
          </a:xfrm>
        </p:spPr>
        <p:txBody>
          <a:bodyPr/>
          <a:lstStyle/>
          <a:p>
            <a:pPr marL="0" lvl="0" indent="0">
              <a:buNone/>
            </a:pPr>
            <a:r>
              <a:rPr lang="tr-TR" sz="2200" dirty="0">
                <a:solidFill>
                  <a:schemeClr val="tx1"/>
                </a:solidFill>
              </a:rPr>
              <a:t>Eğitim-Öğretim Programlarında Derslerin; Adı, Kodu, TUL (Teorik, Uygulama, Laboratuvar Ders Saati) K (AKTS),Türü, Yılı, Yarıyılı, Ön Koşul, Yan Koşul gibi bilgiler yer alır.</a:t>
            </a:r>
          </a:p>
          <a:p>
            <a:pPr marL="0" indent="0">
              <a:buNone/>
            </a:pPr>
            <a:r>
              <a:rPr lang="tr-TR" sz="2200" dirty="0">
                <a:solidFill>
                  <a:schemeClr val="tx1"/>
                </a:solidFill>
              </a:rPr>
              <a:t> </a:t>
            </a:r>
            <a:endParaRPr lang="tr-TR" sz="2200" dirty="0" smtClean="0">
              <a:solidFill>
                <a:schemeClr val="tx1"/>
              </a:solidFill>
            </a:endParaRPr>
          </a:p>
          <a:p>
            <a:pPr marL="0" indent="0">
              <a:buNone/>
            </a:pPr>
            <a:endParaRPr lang="tr-TR" dirty="0"/>
          </a:p>
        </p:txBody>
      </p:sp>
    </p:spTree>
    <p:extLst>
      <p:ext uri="{BB962C8B-B14F-4D97-AF65-F5344CB8AC3E}">
        <p14:creationId xmlns:p14="http://schemas.microsoft.com/office/powerpoint/2010/main" val="2498562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7784" y="523554"/>
            <a:ext cx="9478108" cy="5414673"/>
          </a:xfrm>
        </p:spPr>
      </p:pic>
    </p:spTree>
    <p:extLst>
      <p:ext uri="{BB962C8B-B14F-4D97-AF65-F5344CB8AC3E}">
        <p14:creationId xmlns:p14="http://schemas.microsoft.com/office/powerpoint/2010/main" val="237722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Dersler</a:t>
            </a:r>
            <a:r>
              <a:rPr lang="tr-TR" dirty="0"/>
              <a:t/>
            </a:r>
            <a:br>
              <a:rPr lang="tr-TR" dirty="0"/>
            </a:br>
            <a:endParaRPr lang="tr-TR" dirty="0"/>
          </a:p>
        </p:txBody>
      </p:sp>
      <p:sp>
        <p:nvSpPr>
          <p:cNvPr id="3" name="İçerik Yer Tutucusu 2"/>
          <p:cNvSpPr>
            <a:spLocks noGrp="1"/>
          </p:cNvSpPr>
          <p:nvPr>
            <p:ph idx="1"/>
          </p:nvPr>
        </p:nvSpPr>
        <p:spPr>
          <a:xfrm>
            <a:off x="524107" y="1237785"/>
            <a:ext cx="10829693" cy="5285678"/>
          </a:xfrm>
        </p:spPr>
        <p:txBody>
          <a:bodyPr>
            <a:normAutofit/>
          </a:bodyPr>
          <a:lstStyle/>
          <a:p>
            <a:pPr marL="0" indent="0">
              <a:buNone/>
            </a:pPr>
            <a:endParaRPr lang="tr-TR" sz="2200" dirty="0" smtClean="0">
              <a:solidFill>
                <a:schemeClr val="tx1"/>
              </a:solidFill>
            </a:endParaRPr>
          </a:p>
          <a:p>
            <a:pPr marL="0" indent="0">
              <a:buNone/>
            </a:pPr>
            <a:r>
              <a:rPr lang="tr-TR" sz="2200" dirty="0" smtClean="0">
                <a:solidFill>
                  <a:schemeClr val="tx1"/>
                </a:solidFill>
              </a:rPr>
              <a:t>Dersler</a:t>
            </a:r>
            <a:r>
              <a:rPr lang="tr-TR" sz="2200" dirty="0">
                <a:solidFill>
                  <a:schemeClr val="tx1"/>
                </a:solidFill>
              </a:rPr>
              <a:t>; ortak zorunlu, zorunlu, bölüm içi seçmeli, bölüm dışı seçmeli, özel ilgi alanı, ön koşullu, yan koşullu dersler adı altında eğitim-öğretim programlarında yer alır.</a:t>
            </a:r>
          </a:p>
          <a:p>
            <a:r>
              <a:rPr lang="tr-TR" sz="2200" dirty="0">
                <a:solidFill>
                  <a:schemeClr val="tx1"/>
                </a:solidFill>
              </a:rPr>
              <a:t>a) Ortak Zorunlu Dersler (OZ): Kanunun 5’inci maddesinin 1’inci fıkrasının (ı) bendinde yer alan ve öğrencinin alıp başarması gereken Atatürk İlkeleri ve İnkılap Tarihi, Türk Dili ile Yabancı Dil (İngilizce, Almanca, Fransızca, Rusça, Latince) dersleridir.</a:t>
            </a:r>
          </a:p>
          <a:p>
            <a:r>
              <a:rPr lang="tr-TR" sz="2200" dirty="0">
                <a:solidFill>
                  <a:schemeClr val="tx1"/>
                </a:solidFill>
              </a:rPr>
              <a:t>b) Zorunlu Dersler (Z): Eğitim-öğretim programında yer alan ve öğrencinin alıp başarması gereken derslerdir.</a:t>
            </a:r>
          </a:p>
          <a:p>
            <a:r>
              <a:rPr lang="tr-TR" sz="2200" dirty="0">
                <a:solidFill>
                  <a:schemeClr val="tx1"/>
                </a:solidFill>
              </a:rPr>
              <a:t>c) Bölüm İçi Seçmeli Dersler (BİS): Eğitim-öğretim programında yer alan ve önerilen belirli dersler veya ders grupları arasından alınacak derslerdir.</a:t>
            </a:r>
          </a:p>
          <a:p>
            <a:endParaRPr lang="tr-TR" dirty="0"/>
          </a:p>
        </p:txBody>
      </p:sp>
    </p:spTree>
    <p:extLst>
      <p:ext uri="{BB962C8B-B14F-4D97-AF65-F5344CB8AC3E}">
        <p14:creationId xmlns:p14="http://schemas.microsoft.com/office/powerpoint/2010/main" val="2984049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8214" y="1092820"/>
            <a:ext cx="10456397" cy="4549697"/>
          </a:xfrm>
        </p:spPr>
        <p:txBody>
          <a:bodyPr>
            <a:normAutofit fontScale="85000" lnSpcReduction="20000"/>
          </a:bodyPr>
          <a:lstStyle/>
          <a:p>
            <a:r>
              <a:rPr lang="tr-TR" sz="2600" dirty="0">
                <a:solidFill>
                  <a:schemeClr val="tx1"/>
                </a:solidFill>
              </a:rPr>
              <a:t>ç) Bölüm Dışı Seçmeli Dersler (BDS): Eğitim-öğretim programında bölüm dışı seçimlik ders olarak gösterilen, bölüm kurulu kararı ile belirlenen ilgili kurul tarafından senatonun onayına sunulan diğer bölüm ve programlardan alınacak derslerdir</a:t>
            </a:r>
            <a:r>
              <a:rPr lang="tr-TR" sz="2600" dirty="0" smtClean="0">
                <a:solidFill>
                  <a:schemeClr val="tx1"/>
                </a:solidFill>
              </a:rPr>
              <a:t>.</a:t>
            </a:r>
          </a:p>
          <a:p>
            <a:r>
              <a:rPr lang="tr-TR" sz="2600" dirty="0" smtClean="0">
                <a:solidFill>
                  <a:schemeClr val="tx1"/>
                </a:solidFill>
              </a:rPr>
              <a:t>d</a:t>
            </a:r>
            <a:r>
              <a:rPr lang="tr-TR" sz="2600" dirty="0">
                <a:solidFill>
                  <a:schemeClr val="tx1"/>
                </a:solidFill>
              </a:rPr>
              <a:t>) Ön Koşullu Dersler (ÖK): Alınabilmesi için alt yarıyıllarda yer alan derslerden bir veya birkaçının devamının alınması koşulu aranılan derslerdir.</a:t>
            </a:r>
          </a:p>
          <a:p>
            <a:r>
              <a:rPr lang="tr-TR" sz="2600" dirty="0">
                <a:solidFill>
                  <a:schemeClr val="tx1"/>
                </a:solidFill>
              </a:rPr>
              <a:t>e) Yan Koşullu Dersler (YK): Eğitim-öğretim programında bulunduğu yarıyılda birlikte alınması zorunlu olan derslerdir.</a:t>
            </a:r>
          </a:p>
          <a:p>
            <a:r>
              <a:rPr lang="tr-TR" sz="2600" dirty="0">
                <a:solidFill>
                  <a:schemeClr val="tx1"/>
                </a:solidFill>
              </a:rPr>
              <a:t>f) İsteğe Bağlı Özel İlgi Alanı Dersleri (ÖİA): Eğitim-öğretim programında yer almayan ve öğrencilerin özel ilgi alanlarını geliştirebilmek için Beden Eğitimi ve Güzel Sanatlar dallarından aldığı derslerdir. Eğitim öğretim programlarında belirtilmemiş ise öğrenim süresi içinde bir ders alınabilir. Bölüm dışı seçimlik dersler arasında değerlendirilir.</a:t>
            </a:r>
          </a:p>
          <a:p>
            <a:endParaRPr lang="tr-TR" dirty="0"/>
          </a:p>
        </p:txBody>
      </p:sp>
    </p:spTree>
    <p:extLst>
      <p:ext uri="{BB962C8B-B14F-4D97-AF65-F5344CB8AC3E}">
        <p14:creationId xmlns:p14="http://schemas.microsoft.com/office/powerpoint/2010/main" val="710770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116</TotalTime>
  <Words>1100</Words>
  <Application>Microsoft Office PowerPoint</Application>
  <PresentationFormat>Geniş ekran</PresentationFormat>
  <Paragraphs>85</Paragraphs>
  <Slides>20</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20</vt:i4>
      </vt:variant>
    </vt:vector>
  </HeadingPairs>
  <TitlesOfParts>
    <vt:vector size="25" baseType="lpstr">
      <vt:lpstr>Arial</vt:lpstr>
      <vt:lpstr>Calibri</vt:lpstr>
      <vt:lpstr>Century Gothic</vt:lpstr>
      <vt:lpstr>Wingdings 3</vt:lpstr>
      <vt:lpstr>Duman</vt:lpstr>
      <vt:lpstr>      EĞİTİM-ÖĞRETİM PROGRAMI HAZIRLAMA VE GÜNCELLEME  Sunum : Öğrenci İşleri Daire Başkanlığı</vt:lpstr>
      <vt:lpstr>Eğitim-Öğretim Programı </vt:lpstr>
      <vt:lpstr>TYYÇ Düzey Tanımları  </vt:lpstr>
      <vt:lpstr>Temel  Alan Yeterlilikleri </vt:lpstr>
      <vt:lpstr>Mesleki Ağırlıklı Temel Alan Yeterlilikleri </vt:lpstr>
      <vt:lpstr>Eğitim-Öğretim Programında Bulunması Gereken Bilgiler </vt:lpstr>
      <vt:lpstr>PowerPoint Sunusu</vt:lpstr>
      <vt:lpstr>Dersler </vt:lpstr>
      <vt:lpstr>PowerPoint Sunusu</vt:lpstr>
      <vt:lpstr>Ders Kodları </vt:lpstr>
      <vt:lpstr>Öğrenme Kazanımları Nedir? </vt:lpstr>
      <vt:lpstr>İş Yükü Nedir? </vt:lpstr>
      <vt:lpstr>İş yükü ve AKTS’nin belirlenmesinde izlenebilecek adımlar şunlardır: </vt:lpstr>
      <vt:lpstr>PowerPoint Sunusu</vt:lpstr>
      <vt:lpstr>Müfredat oluşturma ve revizyonu aşağıdaki adımlardan oluşmaktadır: </vt:lpstr>
      <vt:lpstr>Derslerin kredi değeri </vt:lpstr>
      <vt:lpstr>Eğitim-Öğretim Programlarında Revizyon Yaparken Dikkat Edilecek Hususlar </vt:lpstr>
      <vt:lpstr>Eğitim-Öğretim Proramı Değişikliklerinde Dersin Kodunun Değişmesini Gerektiren Haller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EĞİTİM-ÖĞRETİM PROGRAMI HAZIRLAMA VE GÜNCELLEME SUNUMU</dc:title>
  <dc:creator>EXPER</dc:creator>
  <cp:lastModifiedBy>aidata069</cp:lastModifiedBy>
  <cp:revision>15</cp:revision>
  <dcterms:created xsi:type="dcterms:W3CDTF">2019-09-19T11:37:26Z</dcterms:created>
  <dcterms:modified xsi:type="dcterms:W3CDTF">2019-09-20T05:53:59Z</dcterms:modified>
</cp:coreProperties>
</file>