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4400213" cy="22320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58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652876"/>
            <a:ext cx="12240181" cy="7770754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723300"/>
            <a:ext cx="10800160" cy="538889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73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3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88347"/>
            <a:ext cx="3105046" cy="189153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88347"/>
            <a:ext cx="9135135" cy="1891538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86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57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564569"/>
            <a:ext cx="12420184" cy="9284602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937007"/>
            <a:ext cx="12420184" cy="4882553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4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941733"/>
            <a:ext cx="6120091" cy="1416199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941733"/>
            <a:ext cx="6120091" cy="1416199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5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88351"/>
            <a:ext cx="12420184" cy="43142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471563"/>
            <a:ext cx="6091964" cy="268152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8153091"/>
            <a:ext cx="6091964" cy="1199196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471563"/>
            <a:ext cx="6121966" cy="268152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8153091"/>
            <a:ext cx="6121966" cy="1199196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26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98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7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88017"/>
            <a:ext cx="4644444" cy="520805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213708"/>
            <a:ext cx="7290108" cy="15861844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696075"/>
            <a:ext cx="4644444" cy="12405307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65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88017"/>
            <a:ext cx="4644444" cy="520805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213708"/>
            <a:ext cx="7290108" cy="15861844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696075"/>
            <a:ext cx="4644444" cy="12405307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57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88351"/>
            <a:ext cx="12420184" cy="4314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941733"/>
            <a:ext cx="12420184" cy="14161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687570"/>
            <a:ext cx="3240048" cy="1188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97E2-FB4D-4923-ACDA-4730184468B5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687570"/>
            <a:ext cx="4860072" cy="1188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687570"/>
            <a:ext cx="3240048" cy="1188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0183-E40E-4BA3-B815-66555A3B54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63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4 Tablo">
            <a:extLst>
              <a:ext uri="{FF2B5EF4-FFF2-40B4-BE49-F238E27FC236}">
                <a16:creationId xmlns:a16="http://schemas.microsoft.com/office/drawing/2014/main" id="{C59DD4A0-4849-4C15-AF84-EED60BF04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61656"/>
              </p:ext>
            </p:extLst>
          </p:nvPr>
        </p:nvGraphicFramePr>
        <p:xfrm>
          <a:off x="930180" y="11555102"/>
          <a:ext cx="6095459" cy="559420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</a:tblPr>
              <a:tblGrid>
                <a:gridCol w="304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0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Seçmeli Stajlar/</a:t>
                      </a:r>
                      <a:r>
                        <a:rPr lang="tr-TR" sz="1200" b="1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Elective</a:t>
                      </a:r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Clerkships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Sağlık Yönetimi /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Healthcare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Management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Algoloji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Algology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Sağlık Sosyolojisi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Medical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Sociology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Tıbbi Genetik /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Genetics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Yapay Zeka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Artificial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Intelligence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Klinik Mikrobiyoloji /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Clinical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Microbiology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163">
                <a:tc>
                  <a:txBody>
                    <a:bodyPr/>
                    <a:lstStyle/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Radyasyon Onkolojisi /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Radiation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Oncology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Tıbbi Patoloji /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Pathology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686">
                <a:tc>
                  <a:txBody>
                    <a:bodyPr/>
                    <a:lstStyle/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Yoğun Bakım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Intensive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Care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Klinik Embriyoloji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Clinical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Embryology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944">
                <a:tc>
                  <a:txBody>
                    <a:bodyPr/>
                    <a:lstStyle/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Sinema ve Tıp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Cinema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Medicine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Bilim Etiği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/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Science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Ethics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1225">
                <a:tc>
                  <a:txBody>
                    <a:bodyPr/>
                    <a:lstStyle/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Plastik ve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Rekonstrüktif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Cerrahi /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Plastic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Reconstructive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Surgery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Tıp ve Sanat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Tarihi /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Medicine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Art </a:t>
                      </a:r>
                      <a:r>
                        <a:rPr lang="tr-TR" sz="1200" b="1" baseline="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History</a:t>
                      </a:r>
                      <a:r>
                        <a:rPr lang="tr-TR" sz="1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62" marR="54862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 useBgFill="1">
        <p:nvSpPr>
          <p:cNvPr id="5" name="Text Box 6">
            <a:extLst>
              <a:ext uri="{FF2B5EF4-FFF2-40B4-BE49-F238E27FC236}">
                <a16:creationId xmlns:a16="http://schemas.microsoft.com/office/drawing/2014/main" id="{26D840F3-C154-42ED-B734-C94E66E9E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208" y="17645443"/>
            <a:ext cx="6095460" cy="1171000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73150" tIns="36576" rIns="73150" bIns="36576" numCol="1" anchor="t" anchorCtr="0" compatLnSpc="1">
            <a:prstTxWarp prst="textNoShape">
              <a:avLst/>
            </a:prstTxWarp>
          </a:bodyPr>
          <a:lstStyle/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b="1" dirty="0"/>
              <a:t>Dönem IV Yılsonu Staj Bütünleme Sınavları: </a:t>
            </a:r>
            <a:r>
              <a:rPr lang="tr-TR" sz="1120" dirty="0"/>
              <a:t>10- 26 Haziran 2024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b="1" dirty="0"/>
              <a:t>(</a:t>
            </a:r>
            <a:r>
              <a:rPr lang="tr-TR" sz="1120" b="1" dirty="0" err="1"/>
              <a:t>Remedial</a:t>
            </a:r>
            <a:r>
              <a:rPr lang="tr-TR" sz="1120" b="1" dirty="0"/>
              <a:t> of </a:t>
            </a:r>
            <a:r>
              <a:rPr lang="tr-TR" sz="1120" b="1" dirty="0" err="1"/>
              <a:t>Clinical</a:t>
            </a:r>
            <a:r>
              <a:rPr lang="tr-TR" sz="1120" b="1" dirty="0"/>
              <a:t> </a:t>
            </a:r>
            <a:r>
              <a:rPr lang="tr-TR" sz="1120" b="1" dirty="0" err="1"/>
              <a:t>Exams</a:t>
            </a:r>
            <a:r>
              <a:rPr lang="tr-TR" sz="1120" b="1" dirty="0"/>
              <a:t>:</a:t>
            </a:r>
            <a:r>
              <a:rPr lang="tr-TR" sz="1120" dirty="0"/>
              <a:t> 10- 26 </a:t>
            </a:r>
            <a:r>
              <a:rPr lang="tr-TR" sz="1120" dirty="0" err="1"/>
              <a:t>June</a:t>
            </a:r>
            <a:r>
              <a:rPr lang="tr-TR" sz="1120" dirty="0"/>
              <a:t> 2024</a:t>
            </a:r>
            <a:r>
              <a:rPr lang="tr-TR" sz="1120" b="1" dirty="0"/>
              <a:t>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b="1" dirty="0"/>
              <a:t>Tek Ders Sınavı: </a:t>
            </a:r>
            <a:r>
              <a:rPr lang="tr-TR" sz="1120" dirty="0"/>
              <a:t>28 Haziran 2024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b="1" dirty="0">
                <a:cs typeface="Arial" pitchFamily="34" charset="0"/>
              </a:rPr>
              <a:t>(</a:t>
            </a:r>
            <a:r>
              <a:rPr lang="tr-TR" sz="1120" b="1" dirty="0" err="1"/>
              <a:t>Single</a:t>
            </a:r>
            <a:r>
              <a:rPr lang="tr-TR" sz="1120" b="1" dirty="0"/>
              <a:t> Course </a:t>
            </a:r>
            <a:r>
              <a:rPr lang="tr-TR" sz="1120" b="1" dirty="0" err="1"/>
              <a:t>Exam</a:t>
            </a:r>
            <a:r>
              <a:rPr lang="tr-TR" sz="1120" b="1" dirty="0"/>
              <a:t>: </a:t>
            </a:r>
            <a:r>
              <a:rPr lang="tr-TR" sz="1120" dirty="0"/>
              <a:t>28 </a:t>
            </a:r>
            <a:r>
              <a:rPr lang="tr-TR" sz="1120" dirty="0" err="1"/>
              <a:t>June</a:t>
            </a:r>
            <a:r>
              <a:rPr lang="tr-TR" sz="1120" dirty="0"/>
              <a:t> 2024</a:t>
            </a:r>
            <a:r>
              <a:rPr lang="tr-TR" sz="1120" b="1" dirty="0"/>
              <a:t>)</a:t>
            </a:r>
            <a:endParaRPr lang="tr-TR" sz="1120" b="1" dirty="0">
              <a:cs typeface="Arial" pitchFamily="34" charset="0"/>
            </a:endParaRP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endParaRPr lang="tr-TR" sz="1120" dirty="0">
              <a:solidFill>
                <a:srgbClr val="000000"/>
              </a:solidFill>
              <a:cs typeface="Arial" pitchFamily="34" charset="0"/>
            </a:endParaRPr>
          </a:p>
          <a:p>
            <a:pPr defTabSz="731529" fontAlgn="base">
              <a:spcBef>
                <a:spcPct val="0"/>
              </a:spcBef>
              <a:spcAft>
                <a:spcPct val="0"/>
              </a:spcAft>
            </a:pPr>
            <a:endParaRPr lang="tr-TR" sz="144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Text Box 6">
            <a:extLst>
              <a:ext uri="{FF2B5EF4-FFF2-40B4-BE49-F238E27FC236}">
                <a16:creationId xmlns:a16="http://schemas.microsoft.com/office/drawing/2014/main" id="{2FF122EA-F8F3-406D-A8CB-1A8E5027D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180" y="19312584"/>
            <a:ext cx="6095459" cy="2308092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73150" tIns="36576" rIns="73150" bIns="36576" numCol="1" anchor="t" anchorCtr="0" compatLnSpc="1">
            <a:prstTxWarp prst="textNoShape">
              <a:avLst/>
            </a:prstTxWarp>
          </a:bodyPr>
          <a:lstStyle/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b="1" u="sng" dirty="0">
                <a:solidFill>
                  <a:srgbClr val="FF0000"/>
                </a:solidFill>
                <a:cs typeface="Arial" pitchFamily="34" charset="0"/>
              </a:rPr>
              <a:t>Hafta içine denk gelen resmi tatiller: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30 Ağustos 2023 Çarşamba: </a:t>
            </a:r>
            <a:r>
              <a:rPr lang="tr-TR" sz="1120" b="1" dirty="0">
                <a:cs typeface="Arial" pitchFamily="34" charset="0"/>
              </a:rPr>
              <a:t>Zafer Bayramı (</a:t>
            </a:r>
            <a:r>
              <a:rPr lang="tr-TR" sz="1120" b="1" dirty="0" err="1"/>
              <a:t>Victory</a:t>
            </a:r>
            <a:r>
              <a:rPr lang="tr-TR" sz="1120" b="1" dirty="0"/>
              <a:t> </a:t>
            </a:r>
            <a:r>
              <a:rPr lang="tr-TR" sz="1120" b="1" dirty="0" err="1"/>
              <a:t>Day</a:t>
            </a:r>
            <a:r>
              <a:rPr lang="tr-TR" sz="1120" b="1" dirty="0"/>
              <a:t>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01 Ocak 2024 Pazartesi : </a:t>
            </a:r>
            <a:r>
              <a:rPr lang="tr-TR" sz="1120" b="1" dirty="0">
                <a:cs typeface="Arial" pitchFamily="34" charset="0"/>
              </a:rPr>
              <a:t>Yılbaşı (</a:t>
            </a:r>
            <a:r>
              <a:rPr lang="tr-TR" sz="1120" b="1" dirty="0" err="1">
                <a:cs typeface="Arial" pitchFamily="34" charset="0"/>
              </a:rPr>
              <a:t>Christmas</a:t>
            </a:r>
            <a:r>
              <a:rPr lang="tr-TR" sz="1120" b="1" dirty="0">
                <a:cs typeface="Arial" pitchFamily="34" charset="0"/>
              </a:rPr>
              <a:t>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09 Nisan 2024 Salı öğleden sonra:</a:t>
            </a:r>
            <a:r>
              <a:rPr lang="tr-TR" sz="1120" b="1" dirty="0">
                <a:cs typeface="Arial" pitchFamily="34" charset="0"/>
              </a:rPr>
              <a:t> Arife (Eve)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10-12 Nisan 2024 Çarşamba- Cuma: </a:t>
            </a:r>
            <a:r>
              <a:rPr lang="tr-TR" sz="1120" b="1" dirty="0">
                <a:cs typeface="Arial" pitchFamily="34" charset="0"/>
              </a:rPr>
              <a:t>Ramazan Bayramı (</a:t>
            </a:r>
            <a:r>
              <a:rPr lang="tr-TR" sz="1120" b="1" dirty="0" err="1">
                <a:cs typeface="Arial" pitchFamily="34" charset="0"/>
              </a:rPr>
              <a:t>Ramadan</a:t>
            </a:r>
            <a:r>
              <a:rPr lang="tr-TR" sz="1120" b="1" dirty="0">
                <a:cs typeface="Arial" pitchFamily="34" charset="0"/>
              </a:rPr>
              <a:t> </a:t>
            </a:r>
            <a:r>
              <a:rPr lang="tr-TR" sz="1120" b="1" dirty="0" err="1">
                <a:cs typeface="Arial" pitchFamily="34" charset="0"/>
              </a:rPr>
              <a:t>Feast</a:t>
            </a:r>
            <a:r>
              <a:rPr lang="tr-TR" sz="1120" b="1" dirty="0">
                <a:cs typeface="Arial" pitchFamily="34" charset="0"/>
              </a:rPr>
              <a:t>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23 Nisan 2024 Salı:  </a:t>
            </a:r>
            <a:r>
              <a:rPr lang="tr-TR" sz="1120" b="1" dirty="0">
                <a:cs typeface="Arial" pitchFamily="34" charset="0"/>
              </a:rPr>
              <a:t>Ulusal egemenlik ve Çocuk Bayramı (N</a:t>
            </a:r>
            <a:r>
              <a:rPr lang="en-US" sz="1120" b="1" dirty="0" err="1">
                <a:cs typeface="Arial" pitchFamily="34" charset="0"/>
              </a:rPr>
              <a:t>ational</a:t>
            </a:r>
            <a:r>
              <a:rPr lang="en-US" sz="1120" b="1" dirty="0">
                <a:cs typeface="Arial" pitchFamily="34" charset="0"/>
              </a:rPr>
              <a:t> </a:t>
            </a:r>
            <a:r>
              <a:rPr lang="tr-TR" sz="1120" b="1" dirty="0">
                <a:cs typeface="Arial" pitchFamily="34" charset="0"/>
              </a:rPr>
              <a:t>S</a:t>
            </a:r>
            <a:r>
              <a:rPr lang="en-US" sz="1120" b="1" dirty="0" err="1">
                <a:cs typeface="Arial" pitchFamily="34" charset="0"/>
              </a:rPr>
              <a:t>overeignty</a:t>
            </a:r>
            <a:r>
              <a:rPr lang="en-US" sz="1120" b="1" dirty="0">
                <a:cs typeface="Arial" pitchFamily="34" charset="0"/>
              </a:rPr>
              <a:t> and </a:t>
            </a:r>
            <a:r>
              <a:rPr lang="tr-TR" sz="1120" b="1" dirty="0">
                <a:cs typeface="Arial" pitchFamily="34" charset="0"/>
              </a:rPr>
              <a:t>C</a:t>
            </a:r>
            <a:r>
              <a:rPr lang="en-US" sz="1120" b="1" dirty="0" err="1">
                <a:cs typeface="Arial" pitchFamily="34" charset="0"/>
              </a:rPr>
              <a:t>hildren’s</a:t>
            </a:r>
            <a:r>
              <a:rPr lang="en-US" sz="1120" b="1" dirty="0">
                <a:cs typeface="Arial" pitchFamily="34" charset="0"/>
              </a:rPr>
              <a:t> </a:t>
            </a:r>
            <a:r>
              <a:rPr lang="tr-TR" sz="1120" b="1" dirty="0">
                <a:cs typeface="Arial" pitchFamily="34" charset="0"/>
              </a:rPr>
              <a:t>D</a:t>
            </a:r>
            <a:r>
              <a:rPr lang="en-US" sz="1120" b="1" dirty="0">
                <a:cs typeface="Arial" pitchFamily="34" charset="0"/>
              </a:rPr>
              <a:t>ay</a:t>
            </a:r>
            <a:r>
              <a:rPr lang="tr-TR" sz="1120" b="1" dirty="0">
                <a:cs typeface="Arial" pitchFamily="34" charset="0"/>
              </a:rPr>
              <a:t>)</a:t>
            </a:r>
          </a:p>
          <a:p>
            <a:pPr defTabSz="731529" fontAlgn="base">
              <a:spcBef>
                <a:spcPct val="0"/>
              </a:spcBef>
              <a:spcAft>
                <a:spcPts val="800"/>
              </a:spcAft>
            </a:pPr>
            <a:r>
              <a:rPr lang="tr-TR" sz="1120" dirty="0">
                <a:cs typeface="Arial" pitchFamily="34" charset="0"/>
              </a:rPr>
              <a:t>1 Mayıs 2024 Çarşamba: </a:t>
            </a:r>
            <a:r>
              <a:rPr lang="tr-TR" sz="1120" b="1" dirty="0"/>
              <a:t>Emek ve Dayanışma Günü </a:t>
            </a:r>
            <a:r>
              <a:rPr lang="tr-TR" sz="1120" b="1" dirty="0">
                <a:cs typeface="Arial" pitchFamily="34" charset="0"/>
              </a:rPr>
              <a:t>(</a:t>
            </a:r>
            <a:r>
              <a:rPr lang="tr-TR" sz="1120" b="1" dirty="0" err="1">
                <a:cs typeface="Arial" pitchFamily="34" charset="0"/>
              </a:rPr>
              <a:t>Labor</a:t>
            </a:r>
            <a:r>
              <a:rPr lang="tr-TR" sz="1120" b="1" dirty="0">
                <a:cs typeface="Arial" pitchFamily="34" charset="0"/>
              </a:rPr>
              <a:t> </a:t>
            </a:r>
            <a:r>
              <a:rPr lang="tr-TR" sz="1120" b="1" dirty="0" err="1">
                <a:cs typeface="Arial" pitchFamily="34" charset="0"/>
              </a:rPr>
              <a:t>and</a:t>
            </a:r>
            <a:r>
              <a:rPr lang="tr-TR" sz="1120" b="1" dirty="0">
                <a:cs typeface="Arial" pitchFamily="34" charset="0"/>
              </a:rPr>
              <a:t> </a:t>
            </a:r>
            <a:r>
              <a:rPr lang="tr-TR" sz="1120" b="1" dirty="0" err="1">
                <a:cs typeface="Arial" pitchFamily="34" charset="0"/>
              </a:rPr>
              <a:t>Soldarity</a:t>
            </a:r>
            <a:r>
              <a:rPr lang="tr-TR" sz="1120" b="1" dirty="0">
                <a:cs typeface="Arial" pitchFamily="34" charset="0"/>
              </a:rPr>
              <a:t> </a:t>
            </a:r>
            <a:r>
              <a:rPr lang="tr-TR" sz="1120" b="1" dirty="0" err="1">
                <a:cs typeface="Arial" pitchFamily="34" charset="0"/>
              </a:rPr>
              <a:t>Day</a:t>
            </a:r>
            <a:r>
              <a:rPr lang="tr-TR" sz="1120" b="1" dirty="0">
                <a:cs typeface="Arial" pitchFamily="34" charset="0"/>
              </a:rPr>
              <a:t>)</a:t>
            </a:r>
          </a:p>
          <a:p>
            <a:pPr defTabSz="731529" fontAlgn="base">
              <a:spcBef>
                <a:spcPct val="0"/>
              </a:spcBef>
              <a:spcAft>
                <a:spcPct val="0"/>
              </a:spcAft>
            </a:pPr>
            <a:r>
              <a:rPr lang="tr-TR" sz="1120" dirty="0">
                <a:cs typeface="Arial" pitchFamily="34" charset="0"/>
              </a:rPr>
              <a:t>17-19 Haziran 2024 Pazartesi-Çarşamba: </a:t>
            </a:r>
            <a:r>
              <a:rPr lang="tr-TR" sz="1120" b="1" dirty="0">
                <a:cs typeface="Arial" pitchFamily="34" charset="0"/>
              </a:rPr>
              <a:t>Kurban Bayramı (Festival of </a:t>
            </a:r>
            <a:r>
              <a:rPr lang="tr-TR" sz="1120" b="1" dirty="0" err="1">
                <a:cs typeface="Arial" pitchFamily="34" charset="0"/>
              </a:rPr>
              <a:t>the</a:t>
            </a:r>
            <a:r>
              <a:rPr lang="tr-TR" sz="1120" b="1" dirty="0">
                <a:cs typeface="Arial" pitchFamily="34" charset="0"/>
              </a:rPr>
              <a:t> </a:t>
            </a:r>
            <a:r>
              <a:rPr lang="tr-TR" sz="1120" b="1" dirty="0" err="1">
                <a:cs typeface="Arial" pitchFamily="34" charset="0"/>
              </a:rPr>
              <a:t>Sacrifice</a:t>
            </a:r>
            <a:r>
              <a:rPr lang="tr-TR" sz="1120" b="1" dirty="0">
                <a:cs typeface="Arial" pitchFamily="34" charset="0"/>
              </a:rPr>
              <a:t>)</a:t>
            </a:r>
          </a:p>
        </p:txBody>
      </p:sp>
      <p:graphicFrame>
        <p:nvGraphicFramePr>
          <p:cNvPr id="7" name="37 Tablo">
            <a:extLst>
              <a:ext uri="{FF2B5EF4-FFF2-40B4-BE49-F238E27FC236}">
                <a16:creationId xmlns:a16="http://schemas.microsoft.com/office/drawing/2014/main" id="{D6700234-A47E-41C4-A981-230806EE9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30696"/>
              </p:ext>
            </p:extLst>
          </p:nvPr>
        </p:nvGraphicFramePr>
        <p:xfrm>
          <a:off x="7200107" y="11555103"/>
          <a:ext cx="6269926" cy="10065573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211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7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MUĞLA SITKI KOÇMAN ÜNİVERSİTESİ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TIP FAKÜLTESİ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(DÖNEM V / PHASE V)</a:t>
                      </a: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Stajlar / </a:t>
                      </a:r>
                      <a:r>
                        <a:rPr lang="tr-TR" sz="12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Clerkships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AKTS 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5001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Adli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Tıp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5001 Legal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Medicine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5002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Acil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Tıp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5002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Emergency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Medicine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5004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Çocuk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Cerrahisi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5004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Pediatric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5005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Nöroloji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5005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Neurology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5006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Deri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Zührevi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Hastalıklar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5006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Dermatological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Venereal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Diseases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TIP 5021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Psikiyatri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5021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Psychiatry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5008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Fizik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Tedavi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Rehabilitasyon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  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5008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Physical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Medine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Rehabilitation</a:t>
                      </a:r>
                      <a:endParaRPr lang="tr-TR" sz="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5022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Nükleer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Tıp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5022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Nuclear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Medicine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5010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Radyoloji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5010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Radiology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5023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Kalp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Damar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Cerrahisi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5023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Carrdiovascular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5013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Göz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Hastalıkları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5013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Ophthalmology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5024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Beyin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Sinir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Cerrahisi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5024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Brain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Nerve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Surgery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Neurosurgery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5025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Göğüs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Cerrahisi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5025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Thoracic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Surgery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5016  Kulak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Burun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Boğaz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Hastalıkları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5016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Otorhinolaryngology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5017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Üroloji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5017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Urology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5018 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Ortopedi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Travmatoloji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259232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5018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Orthopedics</a:t>
                      </a:r>
                      <a:r>
                        <a:rPr lang="tr-TR" sz="800" b="1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baseline="0" dirty="0" err="1"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800" b="1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baseline="0" dirty="0" err="1">
                          <a:latin typeface="+mn-lt"/>
                          <a:ea typeface="Calibri"/>
                          <a:cs typeface="Times New Roman"/>
                        </a:rPr>
                        <a:t>Traumatology</a:t>
                      </a:r>
                      <a:endParaRPr lang="tr-TR" sz="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5026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Çocuk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Ergen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Ruh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Sağlığı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Hastalıkları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>
                          <a:latin typeface="+mn-lt"/>
                          <a:ea typeface="Times New Roman"/>
                          <a:cs typeface="Times New Roman"/>
                        </a:rPr>
                        <a:t>MED 5026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Child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Adolescent</a:t>
                      </a:r>
                      <a:r>
                        <a:rPr lang="tr-TR" sz="800" b="1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baseline="0" dirty="0" err="1">
                          <a:latin typeface="+mn-lt"/>
                          <a:ea typeface="Calibri"/>
                          <a:cs typeface="Times New Roman"/>
                        </a:rPr>
                        <a:t>Psychiatry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9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TIP 5027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Anesteziyoloji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Reanimasyon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MED 5027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Anaesthesiology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latin typeface="+mn-lt"/>
                          <a:ea typeface="Calibri"/>
                          <a:cs typeface="Times New Roman"/>
                        </a:rPr>
                        <a:t>Reanimation</a:t>
                      </a:r>
                      <a:r>
                        <a:rPr lang="tr-TR" sz="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tr-TR" sz="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7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5501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Plastik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Rekonstrüktif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Cerrahi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Plastic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Reconstructive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Surgery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5502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Sağlık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Yönetimi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Healthcare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Management</a:t>
                      </a:r>
                      <a:r>
                        <a:rPr lang="tr-TR" sz="8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5503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Sağlık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Sosyolojisi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Medical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Sociology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5504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Yapay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Zeka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Artificial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Intelligence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5505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Radyasyon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Onkolojisi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Radiation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Oncology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5506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Yoğun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Bakım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Intensive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Care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5507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Algoloji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Algology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5508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Tıbbi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Genetik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1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Genetics</a:t>
                      </a:r>
                      <a:r>
                        <a:rPr lang="tr-TR" sz="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MED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5509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Klinik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Mikrobiyoloji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Clinical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baseline="0" dirty="0" err="1">
                          <a:latin typeface="+mn-lt"/>
                          <a:ea typeface="Times New Roman"/>
                          <a:cs typeface="Times New Roman"/>
                        </a:rPr>
                        <a:t>Microbiology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5510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Tıbbi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Patoloji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Medical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Pathology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5511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Klinik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Embriyoloji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Clinical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Embryology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5512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Bilim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Etiği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Ethics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TIP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/ MED 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5513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Sinema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ve</a:t>
                      </a:r>
                      <a:r>
                        <a:rPr lang="en-US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Tıp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Cinema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 err="1">
                          <a:latin typeface="+mn-lt"/>
                          <a:ea typeface="Times New Roman"/>
                          <a:cs typeface="Times New Roman"/>
                        </a:rPr>
                        <a:t>Medicine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662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Toplam AKTS /</a:t>
                      </a:r>
                      <a:r>
                        <a:rPr lang="tr-TR" sz="800" b="1" i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800" b="1" i="1" dirty="0">
                          <a:latin typeface="+mn-lt"/>
                          <a:ea typeface="Times New Roman"/>
                          <a:cs typeface="Times New Roman"/>
                        </a:rPr>
                        <a:t>Total AKTS</a:t>
                      </a:r>
                      <a:endParaRPr lang="tr-TR" sz="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tr-TR" sz="8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894" marR="27894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9" name="Resim 8">
            <a:extLst>
              <a:ext uri="{FF2B5EF4-FFF2-40B4-BE49-F238E27FC236}">
                <a16:creationId xmlns:a16="http://schemas.microsoft.com/office/drawing/2014/main" id="{DD9BC85F-F4E9-401B-81C5-3FBC0B774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42" y="706427"/>
            <a:ext cx="12738528" cy="1045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2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551</Words>
  <Application>Microsoft Office PowerPoint</Application>
  <PresentationFormat>Özel</PresentationFormat>
  <Paragraphs>103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Cüneyt</dc:creator>
  <cp:lastModifiedBy>Cüneyt</cp:lastModifiedBy>
  <cp:revision>4</cp:revision>
  <dcterms:created xsi:type="dcterms:W3CDTF">2023-05-16T22:10:29Z</dcterms:created>
  <dcterms:modified xsi:type="dcterms:W3CDTF">2023-05-16T22:39:03Z</dcterms:modified>
</cp:coreProperties>
</file>